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4" r:id="rId4"/>
    <p:sldMasterId id="214748366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Frank Ruhl Libre Medium"/>
      <p:regular r:id="rId27"/>
      <p:bold r:id="rId28"/>
    </p:embeddedFont>
    <p:embeddedFont>
      <p:font typeface="Montserrat"/>
      <p:regular r:id="rId29"/>
      <p:bold r:id="rId30"/>
      <p:italic r:id="rId31"/>
      <p:boldItalic r:id="rId32"/>
    </p:embeddedFont>
    <p:embeddedFont>
      <p:font typeface="Frank Ruhl Libre"/>
      <p:regular r:id="rId33"/>
      <p:bold r:id="rId34"/>
    </p:embeddedFont>
    <p:embeddedFont>
      <p:font typeface="Montserrat Light"/>
      <p:regular r:id="rId35"/>
      <p:bold r:id="rId36"/>
      <p:italic r:id="rId37"/>
      <p:boldItalic r:id="rId38"/>
    </p:embeddedFont>
    <p:embeddedFont>
      <p:font typeface="EB Garamond"/>
      <p:regular r:id="rId39"/>
      <p:bold r:id="rId40"/>
      <p:italic r:id="rId41"/>
      <p:boldItalic r:id="rId42"/>
    </p:embeddedFont>
    <p:embeddedFont>
      <p:font typeface="Frank Ruhl Libre Light"/>
      <p:regular r:id="rId43"/>
      <p:bold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E8C03FA-596C-4D64-8E56-CBEAB75A77A1}">
  <a:tblStyle styleId="{3E8C03FA-596C-4D64-8E56-CBEAB75A77A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EBGaramond-bold.fntdata"/><Relationship Id="rId20" Type="http://schemas.openxmlformats.org/officeDocument/2006/relationships/slide" Target="slides/slide14.xml"/><Relationship Id="rId42" Type="http://schemas.openxmlformats.org/officeDocument/2006/relationships/font" Target="fonts/EBGaramond-boldItalic.fntdata"/><Relationship Id="rId41" Type="http://schemas.openxmlformats.org/officeDocument/2006/relationships/font" Target="fonts/EBGaramond-italic.fntdata"/><Relationship Id="rId22" Type="http://schemas.openxmlformats.org/officeDocument/2006/relationships/slide" Target="slides/slide16.xml"/><Relationship Id="rId44" Type="http://schemas.openxmlformats.org/officeDocument/2006/relationships/font" Target="fonts/FrankRuhlLibreLight-bold.fntdata"/><Relationship Id="rId21" Type="http://schemas.openxmlformats.org/officeDocument/2006/relationships/slide" Target="slides/slide15.xml"/><Relationship Id="rId43" Type="http://schemas.openxmlformats.org/officeDocument/2006/relationships/font" Target="fonts/FrankRuhlLibreLight-regular.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FrankRuhlLibreMedium-bold.fntdata"/><Relationship Id="rId27" Type="http://schemas.openxmlformats.org/officeDocument/2006/relationships/font" Target="fonts/FrankRuhlLibreMedium-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Montserrat-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5.xml"/><Relationship Id="rId33" Type="http://schemas.openxmlformats.org/officeDocument/2006/relationships/font" Target="fonts/FrankRuhlLibre-regular.fntdata"/><Relationship Id="rId10" Type="http://schemas.openxmlformats.org/officeDocument/2006/relationships/slide" Target="slides/slide4.xml"/><Relationship Id="rId32" Type="http://schemas.openxmlformats.org/officeDocument/2006/relationships/font" Target="fonts/Montserrat-boldItalic.fntdata"/><Relationship Id="rId13" Type="http://schemas.openxmlformats.org/officeDocument/2006/relationships/slide" Target="slides/slide7.xml"/><Relationship Id="rId35" Type="http://schemas.openxmlformats.org/officeDocument/2006/relationships/font" Target="fonts/MontserratLight-regular.fntdata"/><Relationship Id="rId12" Type="http://schemas.openxmlformats.org/officeDocument/2006/relationships/slide" Target="slides/slide6.xml"/><Relationship Id="rId34" Type="http://schemas.openxmlformats.org/officeDocument/2006/relationships/font" Target="fonts/FrankRuhlLibre-bold.fntdata"/><Relationship Id="rId15" Type="http://schemas.openxmlformats.org/officeDocument/2006/relationships/slide" Target="slides/slide9.xml"/><Relationship Id="rId37" Type="http://schemas.openxmlformats.org/officeDocument/2006/relationships/font" Target="fonts/MontserratLight-italic.fntdata"/><Relationship Id="rId14" Type="http://schemas.openxmlformats.org/officeDocument/2006/relationships/slide" Target="slides/slide8.xml"/><Relationship Id="rId36" Type="http://schemas.openxmlformats.org/officeDocument/2006/relationships/font" Target="fonts/MontserratLight-bold.fntdata"/><Relationship Id="rId17" Type="http://schemas.openxmlformats.org/officeDocument/2006/relationships/slide" Target="slides/slide11.xml"/><Relationship Id="rId39" Type="http://schemas.openxmlformats.org/officeDocument/2006/relationships/font" Target="fonts/EBGaramond-regular.fntdata"/><Relationship Id="rId16" Type="http://schemas.openxmlformats.org/officeDocument/2006/relationships/slide" Target="slides/slide10.xml"/><Relationship Id="rId38" Type="http://schemas.openxmlformats.org/officeDocument/2006/relationships/font" Target="fonts/MontserratLight-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1.jpg>
</file>

<file path=ppt/media/image12.jpg>
</file>

<file path=ppt/media/image13.jpg>
</file>

<file path=ppt/media/image14.jpg>
</file>

<file path=ppt/media/image16.jp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jpg>
</file>

<file path=ppt/media/image25.png>
</file>

<file path=ppt/media/image26.gif>
</file>

<file path=ppt/media/image27.png>
</file>

<file path=ppt/media/image28.png>
</file>

<file path=ppt/media/image29.png>
</file>

<file path=ppt/media/image4.jpg>
</file>

<file path=ppt/media/image5.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26bc4e05f5_0_34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26bc4e05f5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1b875f63fd_0_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1b875f63f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click: Here, there are some statistics for ukiyo-e prints that count the average ,minimum and maximum of tags and tokens. For instance, around 17 tokens appear in each title, after using WordPiece tokinizer.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The image content-related inscriptions have 19.68 Sino-Japanese kanji characters on average, with minimum 5 and maximum 59.</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click: Then to have a more complete picture around the data, we did deeply exploratory analysis in the tokens and the characters. As, seen in barplot, the tokens had length from 5 characters to 1 characters, which were the most.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click: </a:t>
            </a:r>
            <a:r>
              <a:rPr lang="en">
                <a:solidFill>
                  <a:schemeClr val="dk1"/>
                </a:solidFill>
                <a:latin typeface="Times New Roman"/>
                <a:ea typeface="Times New Roman"/>
                <a:cs typeface="Times New Roman"/>
                <a:sym typeface="Times New Roman"/>
              </a:rPr>
              <a:t>The length of the titles, counting in word pieces, follows the normal distribution without a lot of outliers as can be seen in distribution plot with the mean is 17 tokens as we said before.</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1b76db12b8_0_28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1b76db12b8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Click: </a:t>
            </a:r>
            <a:r>
              <a:rPr lang="en">
                <a:solidFill>
                  <a:schemeClr val="dk1"/>
                </a:solidFill>
                <a:latin typeface="Times New Roman"/>
                <a:ea typeface="Times New Roman"/>
                <a:cs typeface="Times New Roman"/>
                <a:sym typeface="Times New Roman"/>
              </a:rPr>
              <a:t>Our methodology based on Name Entity Recognizer to  identify the place-names in inscriptions on ukiyo-e.To develop a model, we need a annotated dataset, so our main art historian, Ewa, create LOC and GPE tags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for the place-name entities for 200 inscriptions.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Click: Then, we fine tune pretrain spacy and bert models with the half data,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Click: and evaluate them with the other half. As we have an entity classification model , we select to use the most widely metrics, precision, recall and f1-score.</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Click: Then, a second annotator annotated the inscriptions of 20 randomly prints of the already annotated sample to perform inter-annotator agreement.</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Click: To calculate the inter-annotator agreement, we used the Cohen kappa score</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Click: </a:t>
            </a:r>
            <a:r>
              <a:rPr lang="en">
                <a:solidFill>
                  <a:schemeClr val="dk1"/>
                </a:solidFill>
                <a:latin typeface="Times New Roman"/>
                <a:ea typeface="Times New Roman"/>
                <a:cs typeface="Times New Roman"/>
                <a:sym typeface="Times New Roman"/>
              </a:rPr>
              <a:t>Last but not least, we retrain our the best model, BERT, with a single tag PLACE. PLACE is merge tag of GPE and LOC tags</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2f787d2f3a_0_4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2f787d2f3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283d12c6fa_0_3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283d12c6f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2f787d2f3a_0_2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2f787d2f3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2f787d2f3a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2f787d2f3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For geopolitical entities, however, BERT outperformed Spacy, achieving a balanced performance between Precision and Recall, and a 74% F1-score. Spacy, on the other hand, had a high Precision but very low Recall, leading to an F1-score of 41%.  </a:t>
            </a:r>
            <a:endParaRPr>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Error analysis revealed that the entities were detected in the text, but their tag was often misclassified, which might be explained by the very low agreement for the location tag. But the agreement increased when we merged the tags. Doing the same for the computational experiments, merging the two labels into a single PLACE entity tag, and re-training our best performing BERT, showed that the F1 score increased by four units.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Thus, we Fine-tune the BERT with PLACE labels and F1-score increases to 78%.</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1283d12c6fa_0_9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1283d12c6fa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We used the best-performing fine-tuned BERT model in order to tag all the place-name entities mentioned within image content-related inscriptions printed on around 20,000 prints. The place-names are pinned on a map.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The size of each pin reflects the frequency of a given place-name. Moreover, we represent the five most frequent place-name that </a:t>
            </a:r>
            <a:r>
              <a:rPr lang="en">
                <a:solidFill>
                  <a:schemeClr val="dk1"/>
                </a:solidFill>
                <a:latin typeface="Times New Roman"/>
                <a:ea typeface="Times New Roman"/>
                <a:cs typeface="Times New Roman"/>
                <a:sym typeface="Times New Roman"/>
              </a:rPr>
              <a:t>recognised</a:t>
            </a:r>
            <a:r>
              <a:rPr lang="en">
                <a:solidFill>
                  <a:schemeClr val="dk1"/>
                </a:solidFill>
                <a:latin typeface="Times New Roman"/>
                <a:ea typeface="Times New Roman"/>
                <a:cs typeface="Times New Roman"/>
                <a:sym typeface="Times New Roman"/>
              </a:rPr>
              <a:t> by Bert with the Tokaido take the first place with around 4.000 appearance.</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283d12c6fa_0_25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1283d12c6fa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Limitation</a:t>
            </a:r>
            <a:endParaRPr b="1">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 </a:t>
            </a:r>
            <a:r>
              <a:rPr lang="en">
                <a:solidFill>
                  <a:schemeClr val="dk1"/>
                </a:solidFill>
              </a:rPr>
              <a:t>Some limitations of our approach are the following:</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Although a BERT NER model, fine-tuned on our dataset, can provide a means for `distant viewing', as shown in the map, mistakes and noise is expected to be included in this view (e.g., places that belong outside Japan).</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Only a single place-name tag, PLACE, was used by our NER model because GPE and LOC were merged into a single entity type. However, a bigger dataset could allow analysis using a much more fine-grained resolution.</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Our released dataset comprises only 200 instances, but more annotations can lead to more accurate recognition.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Conclusion</a:t>
            </a:r>
            <a:endParaRPr b="1">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 </a:t>
            </a:r>
            <a:r>
              <a:rPr lang="en">
                <a:solidFill>
                  <a:schemeClr val="dk1"/>
                </a:solidFill>
              </a:rPr>
              <a:t>For some takeaways, we presented a dataset of ukiyo-e landscape prints, with place-names in the inscriptions on the prints annotated by an art historian. This dataset is released for public use.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We showed that a Japanese BERT-based NER model can achieve a promising performance by unlocking useful applications.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We experimented with one such use case, regarding how can a distant viewing of such a visual dataset be undertaken with NER, as a step towards facilitating research in art history.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Future</a:t>
            </a:r>
            <a:r>
              <a:rPr lang="en">
                <a:solidFill>
                  <a:schemeClr val="dk1"/>
                </a:solidFill>
              </a:rPr>
              <a:t>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Future work comprises the expansion of our dataset with more inscriptions, as well as with entity types.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Also, by integrating the dimension of time in our analysis, we will attempt to undertake a spatiotemporal study of ukiyo-e landscape prints and investigate the benefits of NLP-fuelled ‘distant viewing’.</a:t>
            </a:r>
            <a:endParaRPr>
              <a:solidFill>
                <a:schemeClr val="dk1"/>
              </a:solidFill>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1283d12c6fa_0_7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1283d12c6f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283d12c6fa_0_4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 name="Google Shape;96;g1283d12c6fa_0_4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
                <a:solidFill>
                  <a:schemeClr val="dk1"/>
                </a:solidFill>
                <a:latin typeface="Times New Roman"/>
                <a:ea typeface="Times New Roman"/>
                <a:cs typeface="Times New Roman"/>
                <a:sym typeface="Times New Roman"/>
              </a:rPr>
              <a:t>This paper investigates the application of Natural Language Processing as a means to study the relationship between topography and its visual renderings in early modern Japanese landscape prints. In the following slides, first, we explain the rational of this project. Then, we introduce our corpus i.e. landscape prints with inscriptions that have been annotated by an art historian for any included place-names. We describe our methodology: our method and dataset. And we present our experiments with the use of NER. LAstly, we will close with a mention for a case study, limitations and future work</a:t>
            </a:r>
            <a:endParaRPr/>
          </a:p>
        </p:txBody>
      </p:sp>
      <p:sp>
        <p:nvSpPr>
          <p:cNvPr id="97" name="Google Shape;97;g1283d12c6fa_0_4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solidFill>
                  <a:srgbClr val="000000"/>
                </a:solidFill>
              </a:rPr>
              <a:t>‹#›</a:t>
            </a:fld>
            <a:endParaRPr>
              <a:solidFill>
                <a:srgbClr val="000000"/>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27a4e7b034_0_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127a4e7b03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B Garamond"/>
                <a:ea typeface="EB Garamond"/>
                <a:cs typeface="EB Garamond"/>
                <a:sym typeface="EB Garamond"/>
              </a:rPr>
              <a:t> Good morning and good afternoon!. My name is Ewa Machotka  and I am Associate Professor specializing in Japanese Art History based at Stockholm University.  I am here today together with Dr. John Pavlopoulos, a Computer Scientist, currently based at Ca’Foscari University of  Venice and Konstantina Liagkou</a:t>
            </a:r>
            <a:r>
              <a:rPr lang="en">
                <a:solidFill>
                  <a:schemeClr val="dk1"/>
                </a:solidFill>
                <a:latin typeface="EB Garamond"/>
                <a:ea typeface="EB Garamond"/>
                <a:cs typeface="EB Garamond"/>
                <a:sym typeface="EB Garamond"/>
              </a:rPr>
              <a:t>, a Data Scientist, currently post-graduate from Athens University of Economics and Business.</a:t>
            </a:r>
            <a:endParaRPr>
              <a:solidFill>
                <a:schemeClr val="dk1"/>
              </a:solidFill>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rPr lang="en">
                <a:solidFill>
                  <a:schemeClr val="dk1"/>
                </a:solidFill>
                <a:latin typeface="EB Garamond"/>
                <a:ea typeface="EB Garamond"/>
                <a:cs typeface="EB Garamond"/>
                <a:sym typeface="EB Garamond"/>
              </a:rPr>
              <a:t>We would like present today the results of our collaborative research project called </a:t>
            </a:r>
            <a:r>
              <a:rPr lang="en">
                <a:solidFill>
                  <a:srgbClr val="333333"/>
                </a:solidFill>
                <a:latin typeface="Times New Roman"/>
                <a:ea typeface="Times New Roman"/>
                <a:cs typeface="Times New Roman"/>
                <a:sym typeface="Times New Roman"/>
              </a:rPr>
              <a:t>“A Study of Distant Viewing of Ukiyo-e prints”</a:t>
            </a:r>
            <a:r>
              <a:rPr lang="en">
                <a:solidFill>
                  <a:schemeClr val="dk1"/>
                </a:solidFill>
                <a:latin typeface="EB Garamond"/>
                <a:ea typeface="EB Garamond"/>
                <a:cs typeface="EB Garamond"/>
                <a:sym typeface="EB Garamond"/>
              </a:rPr>
              <a:t>, which we started last spring together with Panos and Marita. But first of all, we would like to thank the </a:t>
            </a:r>
            <a:r>
              <a:rPr lang="en">
                <a:solidFill>
                  <a:srgbClr val="333333"/>
                </a:solidFill>
                <a:latin typeface="Times New Roman"/>
                <a:ea typeface="Times New Roman"/>
                <a:cs typeface="Times New Roman"/>
                <a:sym typeface="Times New Roman"/>
              </a:rPr>
              <a:t>International Joint Digital Archiving Center for Japanese Art and Culture, Ritsumeikan University </a:t>
            </a:r>
            <a:r>
              <a:rPr lang="en">
                <a:solidFill>
                  <a:schemeClr val="dk1"/>
                </a:solidFill>
                <a:latin typeface="EB Garamond"/>
                <a:ea typeface="EB Garamond"/>
                <a:cs typeface="EB Garamond"/>
                <a:sym typeface="EB Garamond"/>
              </a:rPr>
              <a:t>for all their support throughout our project.  Without it we would not be able to conduct this study  and we hope that we’ll be able to extend this collaboration also in the future.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26bc4e05f5_0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26bc4e05f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First let me explain the rationale for this research project.</a:t>
            </a:r>
            <a:r>
              <a:rPr lang="en">
                <a:solidFill>
                  <a:schemeClr val="dk1"/>
                </a:solidFill>
                <a:latin typeface="Times New Roman"/>
                <a:ea typeface="Times New Roman"/>
                <a:cs typeface="Times New Roman"/>
                <a:sym typeface="Times New Roman"/>
              </a:rPr>
              <a:t>Japanese early modern woodblock prints, so-called ukiyo-e or ‘pictures of the floating world’ produced between the seventeenth and mid-nineteenth century, are one of the most widely recognizable visual images today. Among diverse topics depicted in these images, landscape prints remain the most popular as evidenced by the iconic “The Great Wave” designed by Katsushika Hokusai in the 1830s and its global career. However, the understanding of prints is still shaped by Western modern epistemologies that may not be well fitted for the analysis of pre-modern non-Western artefacts. For example, the genre of ‘landscape' is a Western modern art category linked to the function of images as representations of certain places and topography. But this category is applied to the pre-modern objects such as this Hokusai’s print created in the1830s only after Japan started its modernization process in 1868. Therefore, to understand social function of premodern prints there is a need to approach them from a different perspective that take as an analytical point of departure the objects themselves: their content, formal characteristics, their historical context. The question is however how to do it considering that corpora are extremely rich and diversified. Traditional analytical methods based on close reading or interpretation of individual images are not effective for this task. Therefore, we have decided to explore a possibility to complement close reading with macroanalysis of large dataset of prints with help of computational tools to group the images on the basis of their visual features (content-based and formal characteristics) and develop a new classification of prints that we today perceive as ‘landscapes’. This is of course a very complex task and today we are presenting the results of the first phase of the study.</a:t>
            </a:r>
            <a:endParaRPr>
              <a:solidFill>
                <a:schemeClr val="dk1"/>
              </a:solidFill>
              <a:latin typeface="Times New Roman"/>
              <a:ea typeface="Times New Roman"/>
              <a:cs typeface="Times New Roman"/>
              <a:sym typeface="Times New Roman"/>
            </a:endParaRPr>
          </a:p>
          <a:p>
            <a:pPr indent="0" lvl="0" marL="0" rtl="0" algn="l">
              <a:spcBef>
                <a:spcPts val="1200"/>
              </a:spcBef>
              <a:spcAft>
                <a:spcPts val="1200"/>
              </a:spcAft>
              <a:buClr>
                <a:schemeClr val="dk1"/>
              </a:buClr>
              <a:buSzPts val="1100"/>
              <a:buFont typeface="Arial"/>
              <a:buNone/>
            </a:pPr>
            <a:r>
              <a:rPr lang="en">
                <a:solidFill>
                  <a:schemeClr val="dk1"/>
                </a:solidFill>
                <a:latin typeface="Times New Roman"/>
                <a:ea typeface="Times New Roman"/>
                <a:cs typeface="Times New Roman"/>
                <a:sym typeface="Times New Roman"/>
              </a:rPr>
              <a:t>Click: To develop a new classification of Japanese prints, this project approached the task by employing Named Entity Recognition (NER), an NLP technique used to detect named entities in texts. In principle, NER can be used to extract named locations from any text, including ones mentioned in the titles of Japanese prints. Any extracted locations, then, may allow for a digital geospatial exploration of the studied prints, which can shed light regarding the geographical distribution of the sites depicted within the prints as well as regarding the frequency of the depiction of certain sites in relation to their production context (e.g. time, location and designer). Hence, our initial premise was that the combination of ‘distant viewing’ or macroanalysis of visual materials, and ‘close reading’ of the artefacts has a potential to develop a more nuanced understanding of prints.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1b76db12b8_0_20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1b76db12b8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The goal of this study is  is to answer the following  research questions: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Firstly, What kind of places are depicted in meisho-e prints and what places are not featured in the images?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Second, How are these places distributed across Japanese territory?</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To achieve answer to this question, we used Natural Language Preprocessing methods that allows us to explore </a:t>
            </a:r>
            <a:r>
              <a:rPr lang="en">
                <a:solidFill>
                  <a:srgbClr val="595959"/>
                </a:solidFill>
                <a:latin typeface="Times New Roman"/>
                <a:ea typeface="Times New Roman"/>
                <a:cs typeface="Times New Roman"/>
                <a:sym typeface="Times New Roman"/>
              </a:rPr>
              <a:t>a large-scale digital geospatial of the studied prints</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26bc4e05f5_0_3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26bc4e05f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The nineteenth century Japan saw the raise in popularity of prints depicting countryside. But despite their seemingly straightforward subject i.e. landscape, the social function of these images is little understood as it is rooted in a different episteme. These images were in fact defined as meisho-e (pictures of famous places). The topography was not necessarily relevant, as the concept of meisho derives from poetic rhetorical figures that tie seasonal images with particular places. For example, let’s focus on this print by Utagawa Hiroshige from the woodblock print series “The Eight Views of Ōmi”.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26bc4e05f5_0_30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26bc4e05f5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The inscription in the square cartouche in the upper left corner features the poem: “The long bridge at Seta, over which crosses the setting sun, passing far beyond the mountains, dripping with autumn dew”.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The image presents a view of the famous Seta Bridge in the southeast part of Lake Biwa with Mt. Mikami in the background. Although Mt. Mikami is not very high at only 432 m., its form has been modified to liken it to Mt. Fuji, which is 3776 m high. But the image curates reality on at least one more level. Despite being produced at the peak of the famine it shows an idyllic view of the countryside. Therefore, interpretation of these images requires understanding how they refer, depict and distort topography: what places are depicted and what places are not featured in the images; how are these places distributed across Japan and in relation to socio-cultural, political and economic contexts; and how their distribution changes in time and depending on the designer, publisher, format etc. Considering the scope of the data and the nature of the inquiry computational methods offer a potential to assist art historical studies.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26bc4e05f5_0_34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26bc4e05f5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To conduct ‘distance viewing’ of images we of course needed data. Fortunately, the access to the data for this work was facilitated by the database hosted at the Art Research Centre at Ritsumeikan University, one of the leading Digital Humanities hubs in Japan and a collaborative partner of this project. The centre’s digital databases of Japanese printed culture hosts approx. 700,000 (678,429) prints kept at 28 institutions in Japan and abroad. Our study investigated approx. 20,000 (20,408) digitized prints featuring natural environments, issued around 1800-1850s.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1b76db12b8_0_1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1b76db12b8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 From the around 20,000 digitized prints which arose from our search based on the keyword ‘meisho’ (famous place) and ‘meisho-e’ (image of a famous place), we randomly selected 200 samples to annotate and use them to train and test machine learning algorithms regarding extracting place-name entities. An art historian, an expert in Japanese early modern history annotated two sets of images (100 images each) identified through random sampling and after annotation appears 469 place names tags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1b76db12b8_0_1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1b76db12b8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The annotation process was guided by two major principles.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click:First, all places that were possible to be pinned on a map (e.g. names of cities, temples, shrines, bridges) were annotated as GPE and we detect 365 GPE tag.</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click: Second, places that were less-easily pinned on a map (e.g. roads, mountain ranges) were annotated as LOC with 104 tags.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a:t>
            </a:r>
            <a:r>
              <a:rPr lang="en">
                <a:solidFill>
                  <a:schemeClr val="dk1"/>
                </a:solidFill>
                <a:latin typeface="Times New Roman"/>
                <a:ea typeface="Times New Roman"/>
                <a:cs typeface="Times New Roman"/>
                <a:sym typeface="Times New Roman"/>
              </a:rPr>
              <a:t>lick: </a:t>
            </a:r>
            <a:r>
              <a:rPr lang="en">
                <a:solidFill>
                  <a:schemeClr val="dk1"/>
                </a:solidFill>
                <a:latin typeface="Times New Roman"/>
                <a:ea typeface="Times New Roman"/>
                <a:cs typeface="Times New Roman"/>
                <a:sym typeface="Times New Roman"/>
              </a:rPr>
              <a:t>A second annotator annotated the inscriptions of 20 randomly prints of the already annotated sample to perform inter-annotator agreement.</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After calculating the micro-averaged cohen;s kappa, we found that two annotators </a:t>
            </a:r>
            <a:r>
              <a:rPr lang="en">
                <a:solidFill>
                  <a:schemeClr val="dk1"/>
                </a:solidFill>
                <a:latin typeface="Times New Roman"/>
                <a:ea typeface="Times New Roman"/>
                <a:cs typeface="Times New Roman"/>
                <a:sym typeface="Times New Roman"/>
              </a:rPr>
              <a:t>agreed</a:t>
            </a:r>
            <a:r>
              <a:rPr lang="en">
                <a:solidFill>
                  <a:schemeClr val="dk1"/>
                </a:solidFill>
                <a:latin typeface="Times New Roman"/>
                <a:ea typeface="Times New Roman"/>
                <a:cs typeface="Times New Roman"/>
                <a:sym typeface="Times New Roman"/>
              </a:rPr>
              <a:t> by 42% for LOC</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click: and agreed much more on GPE, with around 78.6% cohen kappa. </a:t>
            </a:r>
            <a:r>
              <a:rPr lang="en">
                <a:solidFill>
                  <a:schemeClr val="dk1"/>
                </a:solidFill>
                <a:latin typeface="Times New Roman"/>
                <a:ea typeface="Times New Roman"/>
                <a:cs typeface="Times New Roman"/>
                <a:sym typeface="Times New Roman"/>
              </a:rPr>
              <a:t>As we can see here, to annotate the scriptions with GPE and LOC tags was very difficult for the japanese expert, let alone for a machine learning  model that can learn only the annotation for an expert.</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click: Thus, we decide to merge the GPE and LOC to a single tag, with name, PLACE. This, increase the results of inter-annotator </a:t>
            </a:r>
            <a:r>
              <a:rPr lang="en">
                <a:solidFill>
                  <a:schemeClr val="dk1"/>
                </a:solidFill>
                <a:latin typeface="Times New Roman"/>
                <a:ea typeface="Times New Roman"/>
                <a:cs typeface="Times New Roman"/>
                <a:sym typeface="Times New Roman"/>
              </a:rPr>
              <a:t>agreement</a:t>
            </a:r>
            <a:r>
              <a:rPr lang="en">
                <a:solidFill>
                  <a:schemeClr val="dk1"/>
                </a:solidFill>
                <a:latin typeface="Times New Roman"/>
                <a:ea typeface="Times New Roman"/>
                <a:cs typeface="Times New Roman"/>
                <a:sym typeface="Times New Roman"/>
              </a:rPr>
              <a:t> to 78.8%</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a:off x="2551200" y="1023700"/>
            <a:ext cx="4041600" cy="30960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644575" y="1115800"/>
            <a:ext cx="3840600" cy="2902200"/>
          </a:xfrm>
          <a:prstGeom prst="frame">
            <a:avLst>
              <a:gd fmla="val 449" name="adj1"/>
            </a:avLst>
          </a:prstGeom>
          <a:gradFill>
            <a:gsLst>
              <a:gs pos="0">
                <a:schemeClr val="accent4">
                  <a:alpha val="79890"/>
                </a:schemeClr>
              </a:gs>
              <a:gs pos="20000">
                <a:schemeClr val="accent5">
                  <a:alpha val="79890"/>
                </a:schemeClr>
              </a:gs>
              <a:gs pos="30000">
                <a:schemeClr val="accent6">
                  <a:alpha val="79890"/>
                </a:schemeClr>
              </a:gs>
              <a:gs pos="39000">
                <a:schemeClr val="accent5">
                  <a:alpha val="79890"/>
                </a:schemeClr>
              </a:gs>
              <a:gs pos="54000">
                <a:schemeClr val="accent4">
                  <a:alpha val="79890"/>
                </a:schemeClr>
              </a:gs>
              <a:gs pos="71000">
                <a:schemeClr val="accent5">
                  <a:alpha val="79890"/>
                </a:schemeClr>
              </a:gs>
              <a:gs pos="87000">
                <a:schemeClr val="accent4">
                  <a:alpha val="79890"/>
                </a:schemeClr>
              </a:gs>
              <a:gs pos="100000">
                <a:schemeClr val="accent6">
                  <a:alpha val="79890"/>
                </a:scheme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2854250" y="1115800"/>
            <a:ext cx="3435600" cy="2902200"/>
          </a:xfrm>
          <a:prstGeom prst="rect">
            <a:avLst/>
          </a:prstGeom>
        </p:spPr>
        <p:txBody>
          <a:bodyPr anchorCtr="0" anchor="ctr" bIns="0" lIns="0" spcFirstLastPara="1" rIns="0" wrap="square" tIns="0">
            <a:noAutofit/>
          </a:bodyPr>
          <a:lstStyle>
            <a:lvl1pPr lvl="0" rtl="0"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1pPr>
            <a:lvl2pPr lvl="1" rtl="0"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2pPr>
            <a:lvl3pPr lvl="2" rtl="0"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3pPr>
            <a:lvl4pPr lvl="3" rtl="0"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4pPr>
            <a:lvl5pPr lvl="4" rtl="0"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5pPr>
            <a:lvl6pPr lvl="5" rtl="0"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6pPr>
            <a:lvl7pPr lvl="6" rtl="0"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7pPr>
            <a:lvl8pPr lvl="7" rtl="0"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8pPr>
            <a:lvl9pPr lvl="8" rtl="0"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ark">
  <p:cSld name="BLANK_1">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p11"/>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
        <p:nvSpPr>
          <p:cNvPr id="61" name="Google Shape;61;p11"/>
          <p:cNvSpPr/>
          <p:nvPr/>
        </p:nvSpPr>
        <p:spPr>
          <a:xfrm>
            <a:off x="557400" y="548700"/>
            <a:ext cx="8029200" cy="4046100"/>
          </a:xfrm>
          <a:prstGeom prst="rect">
            <a:avLst/>
          </a:prstGeom>
          <a:solidFill>
            <a:srgbClr val="001721">
              <a:alpha val="7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1"/>
          <p:cNvSpPr/>
          <p:nvPr/>
        </p:nvSpPr>
        <p:spPr>
          <a:xfrm>
            <a:off x="646500" y="637500"/>
            <a:ext cx="7851000" cy="3868500"/>
          </a:xfrm>
          <a:prstGeom prst="frame">
            <a:avLst>
              <a:gd fmla="val 449" name="adj1"/>
            </a:avLst>
          </a:prstGeom>
          <a:gradFill>
            <a:gsLst>
              <a:gs pos="0">
                <a:schemeClr val="accent4">
                  <a:alpha val="79890"/>
                </a:schemeClr>
              </a:gs>
              <a:gs pos="20000">
                <a:schemeClr val="accent5">
                  <a:alpha val="79890"/>
                </a:schemeClr>
              </a:gs>
              <a:gs pos="30000">
                <a:schemeClr val="accent6">
                  <a:alpha val="79890"/>
                </a:schemeClr>
              </a:gs>
              <a:gs pos="39000">
                <a:schemeClr val="accent5">
                  <a:alpha val="79890"/>
                </a:schemeClr>
              </a:gs>
              <a:gs pos="54000">
                <a:schemeClr val="accent4">
                  <a:alpha val="79890"/>
                </a:schemeClr>
              </a:gs>
              <a:gs pos="71000">
                <a:schemeClr val="accent5">
                  <a:alpha val="79890"/>
                </a:schemeClr>
              </a:gs>
              <a:gs pos="87000">
                <a:schemeClr val="accent4">
                  <a:alpha val="79890"/>
                </a:schemeClr>
              </a:gs>
              <a:gs pos="100000">
                <a:schemeClr val="accent6">
                  <a:alpha val="79890"/>
                </a:scheme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background">
  <p:cSld name="BLANK_1_1">
    <p:bg>
      <p:bgPr>
        <a:blipFill>
          <a:blip r:embed="rId2">
            <a:alphaModFix/>
          </a:blip>
          <a:stretch>
            <a:fillRect/>
          </a:stretch>
        </a:blipFill>
      </p:bgPr>
    </p:bg>
    <p:spTree>
      <p:nvGrpSpPr>
        <p:cNvPr id="63" name="Shape 63"/>
        <p:cNvGrpSpPr/>
        <p:nvPr/>
      </p:nvGrpSpPr>
      <p:grpSpPr>
        <a:xfrm>
          <a:off x="0" y="0"/>
          <a:ext cx="0" cy="0"/>
          <a:chOff x="0" y="0"/>
          <a:chExt cx="0" cy="0"/>
        </a:xfrm>
      </p:grpSpPr>
      <p:sp>
        <p:nvSpPr>
          <p:cNvPr id="64" name="Google Shape;64;p12"/>
          <p:cNvSpPr/>
          <p:nvPr/>
        </p:nvSpPr>
        <p:spPr>
          <a:xfrm>
            <a:off x="0" y="0"/>
            <a:ext cx="9144000" cy="5143500"/>
          </a:xfrm>
          <a:prstGeom prst="frame">
            <a:avLst>
              <a:gd fmla="val 10948" name="adj1"/>
            </a:avLst>
          </a:prstGeom>
          <a:solidFill>
            <a:srgbClr val="001721">
              <a:alpha val="7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2"/>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
        <p:nvSpPr>
          <p:cNvPr id="66" name="Google Shape;66;p12"/>
          <p:cNvSpPr/>
          <p:nvPr/>
        </p:nvSpPr>
        <p:spPr>
          <a:xfrm>
            <a:off x="557400" y="548700"/>
            <a:ext cx="8029200" cy="4046100"/>
          </a:xfrm>
          <a:prstGeom prst="frame">
            <a:avLst>
              <a:gd fmla="val 449" name="adj1"/>
            </a:avLst>
          </a:prstGeom>
          <a:gradFill>
            <a:gsLst>
              <a:gs pos="0">
                <a:schemeClr val="accent4">
                  <a:alpha val="79890"/>
                </a:schemeClr>
              </a:gs>
              <a:gs pos="20000">
                <a:schemeClr val="accent5">
                  <a:alpha val="79890"/>
                </a:schemeClr>
              </a:gs>
              <a:gs pos="30000">
                <a:schemeClr val="accent6">
                  <a:alpha val="79890"/>
                </a:schemeClr>
              </a:gs>
              <a:gs pos="39000">
                <a:schemeClr val="accent5">
                  <a:alpha val="79890"/>
                </a:schemeClr>
              </a:gs>
              <a:gs pos="54000">
                <a:schemeClr val="accent4">
                  <a:alpha val="79890"/>
                </a:schemeClr>
              </a:gs>
              <a:gs pos="71000">
                <a:schemeClr val="accent5">
                  <a:alpha val="79890"/>
                </a:schemeClr>
              </a:gs>
              <a:gs pos="87000">
                <a:schemeClr val="accent4">
                  <a:alpha val="79890"/>
                </a:schemeClr>
              </a:gs>
              <a:gs pos="100000">
                <a:schemeClr val="accent6">
                  <a:alpha val="79890"/>
                </a:scheme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幻灯片" type="title">
  <p:cSld name="TITLE">
    <p:spTree>
      <p:nvGrpSpPr>
        <p:cNvPr id="68" name="Shape 68"/>
        <p:cNvGrpSpPr/>
        <p:nvPr/>
      </p:nvGrpSpPr>
      <p:grpSpPr>
        <a:xfrm>
          <a:off x="0" y="0"/>
          <a:ext cx="0" cy="0"/>
          <a:chOff x="0" y="0"/>
          <a:chExt cx="0" cy="0"/>
        </a:xfrm>
      </p:grpSpPr>
      <p:sp>
        <p:nvSpPr>
          <p:cNvPr id="69" name="Google Shape;69;p14"/>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Autofit/>
          </a:bodyPr>
          <a:lstStyle>
            <a:lvl1pPr lvl="0" marR="0" rtl="0" algn="ctr">
              <a:lnSpc>
                <a:spcPct val="90000"/>
              </a:lnSpc>
              <a:spcBef>
                <a:spcPts val="0"/>
              </a:spcBef>
              <a:spcAft>
                <a:spcPts val="0"/>
              </a:spcAft>
              <a:buClr>
                <a:schemeClr val="dk1"/>
              </a:buClr>
              <a:buSzPts val="4500"/>
              <a:buFont typeface="Montserrat"/>
              <a:buNone/>
              <a:defRPr b="0" i="0" sz="4500" u="none" cap="none" strike="noStrike">
                <a:solidFill>
                  <a:schemeClr val="dk1"/>
                </a:solidFill>
                <a:latin typeface="Montserrat"/>
                <a:ea typeface="Montserrat"/>
                <a:cs typeface="Montserrat"/>
                <a:sym typeface="Montserrat"/>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0" name="Google Shape;70;p14"/>
          <p:cNvSpPr txBox="1"/>
          <p:nvPr>
            <p:ph idx="1" type="subTitle"/>
          </p:nvPr>
        </p:nvSpPr>
        <p:spPr>
          <a:xfrm>
            <a:off x="1143000" y="2701528"/>
            <a:ext cx="6858000" cy="1241700"/>
          </a:xfrm>
          <a:prstGeom prst="rect">
            <a:avLst/>
          </a:prstGeom>
          <a:noFill/>
          <a:ln>
            <a:noFill/>
          </a:ln>
        </p:spPr>
        <p:txBody>
          <a:bodyPr anchorCtr="0" anchor="t" bIns="45700" lIns="91425" spcFirstLastPara="1" rIns="91425" wrap="square" tIns="45700">
            <a:noAutofit/>
          </a:bodyPr>
          <a:lstStyle>
            <a:lvl1pPr lvl="0" marR="0" rtl="0" algn="ctr">
              <a:lnSpc>
                <a:spcPct val="90000"/>
              </a:lnSpc>
              <a:spcBef>
                <a:spcPts val="750"/>
              </a:spcBef>
              <a:spcAft>
                <a:spcPts val="0"/>
              </a:spcAft>
              <a:buClr>
                <a:schemeClr val="dk1"/>
              </a:buClr>
              <a:buSzPts val="1800"/>
              <a:buFont typeface="Arial"/>
              <a:buNone/>
              <a:defRPr b="0" i="0" sz="1800" u="none" cap="none" strike="noStrike">
                <a:solidFill>
                  <a:schemeClr val="dk1"/>
                </a:solidFill>
                <a:latin typeface="Montserrat"/>
                <a:ea typeface="Montserrat"/>
                <a:cs typeface="Montserrat"/>
                <a:sym typeface="Montserrat"/>
              </a:defRPr>
            </a:lvl1pPr>
            <a:lvl2pPr lvl="1" marR="0" rtl="0" algn="ctr">
              <a:lnSpc>
                <a:spcPct val="90000"/>
              </a:lnSpc>
              <a:spcBef>
                <a:spcPts val="375"/>
              </a:spcBef>
              <a:spcAft>
                <a:spcPts val="0"/>
              </a:spcAft>
              <a:buClr>
                <a:schemeClr val="dk1"/>
              </a:buClr>
              <a:buSzPts val="1500"/>
              <a:buFont typeface="Arial"/>
              <a:buNone/>
              <a:defRPr b="0" i="0" sz="1500" u="none" cap="none" strike="noStrike">
                <a:solidFill>
                  <a:schemeClr val="dk1"/>
                </a:solidFill>
                <a:latin typeface="Montserrat"/>
                <a:ea typeface="Montserrat"/>
                <a:cs typeface="Montserrat"/>
                <a:sym typeface="Montserrat"/>
              </a:defRPr>
            </a:lvl2pPr>
            <a:lvl3pPr lvl="2" marR="0" rtl="0" algn="ctr">
              <a:lnSpc>
                <a:spcPct val="90000"/>
              </a:lnSpc>
              <a:spcBef>
                <a:spcPts val="375"/>
              </a:spcBef>
              <a:spcAft>
                <a:spcPts val="0"/>
              </a:spcAft>
              <a:buClr>
                <a:schemeClr val="dk1"/>
              </a:buClr>
              <a:buSzPts val="1350"/>
              <a:buFont typeface="Arial"/>
              <a:buNone/>
              <a:defRPr b="0" i="0" sz="1350" u="none" cap="none" strike="noStrike">
                <a:solidFill>
                  <a:schemeClr val="dk1"/>
                </a:solidFill>
                <a:latin typeface="Montserrat"/>
                <a:ea typeface="Montserrat"/>
                <a:cs typeface="Montserrat"/>
                <a:sym typeface="Montserrat"/>
              </a:defRPr>
            </a:lvl3pPr>
            <a:lvl4pPr lvl="3"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4pPr>
            <a:lvl5pPr lvl="4"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5pPr>
            <a:lvl6pPr lvl="5"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6pPr>
            <a:lvl7pPr lvl="6"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7pPr>
            <a:lvl8pPr lvl="7"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8pPr>
            <a:lvl9pPr lvl="8"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9pPr>
          </a:lstStyle>
          <a:p/>
        </p:txBody>
      </p:sp>
      <p:sp>
        <p:nvSpPr>
          <p:cNvPr id="71" name="Google Shape;71;p14"/>
          <p:cNvSpPr txBox="1"/>
          <p:nvPr>
            <p:ph idx="10" type="dt"/>
          </p:nvPr>
        </p:nvSpPr>
        <p:spPr>
          <a:xfrm>
            <a:off x="628650" y="4767263"/>
            <a:ext cx="20574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2pPr>
            <a:lvl3pPr lvl="2"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3pPr>
            <a:lvl4pPr lvl="3"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4pPr>
            <a:lvl5pPr lvl="4"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5pPr>
            <a:lvl6pPr lvl="5"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6pPr>
            <a:lvl7pPr lvl="6"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7pPr>
            <a:lvl8pPr lvl="7"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8pPr>
            <a:lvl9pPr lvl="8"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9pPr>
          </a:lstStyle>
          <a:p/>
        </p:txBody>
      </p:sp>
      <p:sp>
        <p:nvSpPr>
          <p:cNvPr id="72" name="Google Shape;72;p14"/>
          <p:cNvSpPr txBox="1"/>
          <p:nvPr>
            <p:ph idx="11" type="ftr"/>
          </p:nvPr>
        </p:nvSpPr>
        <p:spPr>
          <a:xfrm>
            <a:off x="3028950" y="4767263"/>
            <a:ext cx="30861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2pPr>
            <a:lvl3pPr lvl="2"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3pPr>
            <a:lvl4pPr lvl="3"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4pPr>
            <a:lvl5pPr lvl="4"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5pPr>
            <a:lvl6pPr lvl="5"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6pPr>
            <a:lvl7pPr lvl="6"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7pPr>
            <a:lvl8pPr lvl="7"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8pPr>
            <a:lvl9pPr lvl="8" marR="0" rtl="0" algn="l">
              <a:spcBef>
                <a:spcPts val="0"/>
              </a:spcBef>
              <a:spcAft>
                <a:spcPts val="0"/>
              </a:spcAft>
              <a:buSzPts val="1400"/>
              <a:buNone/>
              <a:defRPr b="0" i="0" sz="1350" u="none" cap="none" strike="noStrike">
                <a:solidFill>
                  <a:schemeClr val="dk1"/>
                </a:solidFill>
                <a:latin typeface="Montserrat"/>
                <a:ea typeface="Montserrat"/>
                <a:cs typeface="Montserrat"/>
                <a:sym typeface="Montserrat"/>
              </a:defRPr>
            </a:lvl9pPr>
          </a:lstStyle>
          <a:p/>
        </p:txBody>
      </p:sp>
      <p:sp>
        <p:nvSpPr>
          <p:cNvPr id="73" name="Google Shape;73;p14"/>
          <p:cNvSpPr txBox="1"/>
          <p:nvPr>
            <p:ph idx="12" type="sldNum"/>
          </p:nvPr>
        </p:nvSpPr>
        <p:spPr>
          <a:xfrm>
            <a:off x="6457950" y="4767263"/>
            <a:ext cx="2057400" cy="273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350" u="none" cap="none" strike="noStrike">
                <a:solidFill>
                  <a:srgbClr val="888888"/>
                </a:solidFill>
                <a:latin typeface="Montserrat"/>
                <a:ea typeface="Montserrat"/>
                <a:cs typeface="Montserrat"/>
                <a:sym typeface="Montserrat"/>
              </a:defRPr>
            </a:lvl1pPr>
            <a:lvl2pPr indent="0" lvl="1" marL="0" marR="0" rtl="0" algn="l">
              <a:spcBef>
                <a:spcPts val="0"/>
              </a:spcBef>
              <a:buNone/>
              <a:defRPr b="0" i="0" sz="1350" u="none" cap="none" strike="noStrike">
                <a:solidFill>
                  <a:srgbClr val="888888"/>
                </a:solidFill>
                <a:latin typeface="Montserrat"/>
                <a:ea typeface="Montserrat"/>
                <a:cs typeface="Montserrat"/>
                <a:sym typeface="Montserrat"/>
              </a:defRPr>
            </a:lvl2pPr>
            <a:lvl3pPr indent="0" lvl="2" marL="0" marR="0" rtl="0" algn="l">
              <a:spcBef>
                <a:spcPts val="0"/>
              </a:spcBef>
              <a:buNone/>
              <a:defRPr b="0" i="0" sz="1350" u="none" cap="none" strike="noStrike">
                <a:solidFill>
                  <a:srgbClr val="888888"/>
                </a:solidFill>
                <a:latin typeface="Montserrat"/>
                <a:ea typeface="Montserrat"/>
                <a:cs typeface="Montserrat"/>
                <a:sym typeface="Montserrat"/>
              </a:defRPr>
            </a:lvl3pPr>
            <a:lvl4pPr indent="0" lvl="3" marL="0" marR="0" rtl="0" algn="l">
              <a:spcBef>
                <a:spcPts val="0"/>
              </a:spcBef>
              <a:buNone/>
              <a:defRPr b="0" i="0" sz="1350" u="none" cap="none" strike="noStrike">
                <a:solidFill>
                  <a:srgbClr val="888888"/>
                </a:solidFill>
                <a:latin typeface="Montserrat"/>
                <a:ea typeface="Montserrat"/>
                <a:cs typeface="Montserrat"/>
                <a:sym typeface="Montserrat"/>
              </a:defRPr>
            </a:lvl4pPr>
            <a:lvl5pPr indent="0" lvl="4" marL="0" marR="0" rtl="0" algn="l">
              <a:spcBef>
                <a:spcPts val="0"/>
              </a:spcBef>
              <a:buNone/>
              <a:defRPr b="0" i="0" sz="1350" u="none" cap="none" strike="noStrike">
                <a:solidFill>
                  <a:srgbClr val="888888"/>
                </a:solidFill>
                <a:latin typeface="Montserrat"/>
                <a:ea typeface="Montserrat"/>
                <a:cs typeface="Montserrat"/>
                <a:sym typeface="Montserrat"/>
              </a:defRPr>
            </a:lvl5pPr>
            <a:lvl6pPr indent="0" lvl="5" marL="0" marR="0" rtl="0" algn="l">
              <a:spcBef>
                <a:spcPts val="0"/>
              </a:spcBef>
              <a:buNone/>
              <a:defRPr b="0" i="0" sz="1350" u="none" cap="none" strike="noStrike">
                <a:solidFill>
                  <a:srgbClr val="888888"/>
                </a:solidFill>
                <a:latin typeface="Montserrat"/>
                <a:ea typeface="Montserrat"/>
                <a:cs typeface="Montserrat"/>
                <a:sym typeface="Montserrat"/>
              </a:defRPr>
            </a:lvl6pPr>
            <a:lvl7pPr indent="0" lvl="6" marL="0" marR="0" rtl="0" algn="l">
              <a:spcBef>
                <a:spcPts val="0"/>
              </a:spcBef>
              <a:buNone/>
              <a:defRPr b="0" i="0" sz="1350" u="none" cap="none" strike="noStrike">
                <a:solidFill>
                  <a:srgbClr val="888888"/>
                </a:solidFill>
                <a:latin typeface="Montserrat"/>
                <a:ea typeface="Montserrat"/>
                <a:cs typeface="Montserrat"/>
                <a:sym typeface="Montserrat"/>
              </a:defRPr>
            </a:lvl7pPr>
            <a:lvl8pPr indent="0" lvl="7" marL="0" marR="0" rtl="0" algn="l">
              <a:spcBef>
                <a:spcPts val="0"/>
              </a:spcBef>
              <a:buNone/>
              <a:defRPr b="0" i="0" sz="1350" u="none" cap="none" strike="noStrike">
                <a:solidFill>
                  <a:srgbClr val="888888"/>
                </a:solidFill>
                <a:latin typeface="Montserrat"/>
                <a:ea typeface="Montserrat"/>
                <a:cs typeface="Montserrat"/>
                <a:sym typeface="Montserrat"/>
              </a:defRPr>
            </a:lvl8pPr>
            <a:lvl9pPr indent="0" lvl="8" marL="0" marR="0" rtl="0" algn="l">
              <a:spcBef>
                <a:spcPts val="0"/>
              </a:spcBef>
              <a:buNone/>
              <a:defRPr b="0" i="0" sz="1350" u="none" cap="none" strike="noStrike">
                <a:solidFill>
                  <a:srgbClr val="888888"/>
                </a:solidFill>
                <a:latin typeface="Montserrat"/>
                <a:ea typeface="Montserrat"/>
                <a:cs typeface="Montserrat"/>
                <a:sym typeface="Montserrat"/>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74" name="Shape 74"/>
        <p:cNvGrpSpPr/>
        <p:nvPr/>
      </p:nvGrpSpPr>
      <p:grpSpPr>
        <a:xfrm>
          <a:off x="0" y="0"/>
          <a:ext cx="0" cy="0"/>
          <a:chOff x="0" y="0"/>
          <a:chExt cx="0" cy="0"/>
        </a:xfrm>
      </p:grpSpPr>
      <p:pic>
        <p:nvPicPr>
          <p:cNvPr id="75" name="Google Shape;75;p15"/>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gtEl>
                                        <p:attrNameLst>
                                          <p:attrName>style.visibility</p:attrName>
                                        </p:attrNameLst>
                                      </p:cBhvr>
                                      <p:to>
                                        <p:strVal val="visible"/>
                                      </p:to>
                                    </p:set>
                                    <p:animEffect filter="fade" transition="in">
                                      <p:cBhvr>
                                        <p:cTn dur="500"/>
                                        <p:tgtEl>
                                          <p:spTgt spid="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自定义版式">
  <p:cSld name="自定义版式">
    <p:spTree>
      <p:nvGrpSpPr>
        <p:cNvPr id="76" name="Shape 76"/>
        <p:cNvGrpSpPr/>
        <p:nvPr/>
      </p:nvGrpSpPr>
      <p:grpSpPr>
        <a:xfrm>
          <a:off x="0" y="0"/>
          <a:ext cx="0" cy="0"/>
          <a:chOff x="0" y="0"/>
          <a:chExt cx="0" cy="0"/>
        </a:xfrm>
      </p:grpSpPr>
      <p:pic>
        <p:nvPicPr>
          <p:cNvPr id="77" name="Google Shape;77;p16"/>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
                                        </p:tgtEl>
                                        <p:attrNameLst>
                                          <p:attrName>style.visibility</p:attrName>
                                        </p:attrNameLst>
                                      </p:cBhvr>
                                      <p:to>
                                        <p:strVal val="visible"/>
                                      </p:to>
                                    </p:set>
                                    <p:animEffect filter="fade" transition="in">
                                      <p:cBhvr>
                                        <p:cTn dur="500"/>
                                        <p:tgtEl>
                                          <p:spTgt spid="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较">
  <p:cSld name="比较">
    <p:spTree>
      <p:nvGrpSpPr>
        <p:cNvPr id="78" name="Shape 78"/>
        <p:cNvGrpSpPr/>
        <p:nvPr/>
      </p:nvGrpSpPr>
      <p:grpSpPr>
        <a:xfrm>
          <a:off x="0" y="0"/>
          <a:ext cx="0" cy="0"/>
          <a:chOff x="0" y="0"/>
          <a:chExt cx="0" cy="0"/>
        </a:xfrm>
      </p:grpSpPr>
      <p:pic>
        <p:nvPicPr>
          <p:cNvPr id="79" name="Google Shape;79;p17"/>
          <p:cNvPicPr preferRelativeResize="0"/>
          <p:nvPr/>
        </p:nvPicPr>
        <p:blipFill rotWithShape="1">
          <a:blip r:embed="rId2">
            <a:alphaModFix/>
          </a:blip>
          <a:srcRect b="14664" l="38998" r="0" t="24333"/>
          <a:stretch/>
        </p:blipFill>
        <p:spPr>
          <a:xfrm>
            <a:off x="0" y="0"/>
            <a:ext cx="9144000" cy="5143500"/>
          </a:xfrm>
          <a:prstGeom prst="rect">
            <a:avLst/>
          </a:prstGeom>
          <a:noFill/>
          <a:ln>
            <a:noFill/>
          </a:ln>
        </p:spPr>
      </p:pic>
    </p:spTree>
  </p:cSld>
  <p:clrMapOvr>
    <a:masterClrMapping/>
  </p:clrMapOvr>
  <mc:AlternateContent>
    <mc:Choice Requires="p14">
      <p:transition spd="slow" p14:dur="1600">
        <p14:gallery dir="l"/>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标题幻灯片">
  <p:cSld name="3_标题幻灯片">
    <p:spTree>
      <p:nvGrpSpPr>
        <p:cNvPr id="80" name="Shape 80"/>
        <p:cNvGrpSpPr/>
        <p:nvPr/>
      </p:nvGrpSpPr>
      <p:grpSpPr>
        <a:xfrm>
          <a:off x="0" y="0"/>
          <a:ext cx="0" cy="0"/>
          <a:chOff x="0" y="0"/>
          <a:chExt cx="0" cy="0"/>
        </a:xfrm>
      </p:grpSpPr>
    </p:spTree>
  </p:cSld>
  <p:clrMapOvr>
    <a:masterClrMapping/>
  </p:clrMapOvr>
  <mc:AlternateContent>
    <mc:Choice Requires="p14">
      <p:transition spd="slow" p14:dur="1500">
        <p:fade thruBlk="1"/>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Google Shape;14;p3"/>
          <p:cNvSpPr/>
          <p:nvPr/>
        </p:nvSpPr>
        <p:spPr>
          <a:xfrm>
            <a:off x="2551200" y="1023700"/>
            <a:ext cx="4041600" cy="30960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2644575" y="1115800"/>
            <a:ext cx="3840600" cy="2902200"/>
          </a:xfrm>
          <a:prstGeom prst="frame">
            <a:avLst>
              <a:gd fmla="val 449" name="adj1"/>
            </a:avLst>
          </a:prstGeom>
          <a:gradFill>
            <a:gsLst>
              <a:gs pos="0">
                <a:schemeClr val="accent4">
                  <a:alpha val="79890"/>
                </a:schemeClr>
              </a:gs>
              <a:gs pos="20000">
                <a:schemeClr val="accent5">
                  <a:alpha val="79890"/>
                </a:schemeClr>
              </a:gs>
              <a:gs pos="30000">
                <a:schemeClr val="accent6">
                  <a:alpha val="79890"/>
                </a:schemeClr>
              </a:gs>
              <a:gs pos="39000">
                <a:schemeClr val="accent5">
                  <a:alpha val="79890"/>
                </a:schemeClr>
              </a:gs>
              <a:gs pos="54000">
                <a:schemeClr val="accent4">
                  <a:alpha val="79890"/>
                </a:schemeClr>
              </a:gs>
              <a:gs pos="71000">
                <a:schemeClr val="accent5">
                  <a:alpha val="79890"/>
                </a:schemeClr>
              </a:gs>
              <a:gs pos="87000">
                <a:schemeClr val="accent4">
                  <a:alpha val="79890"/>
                </a:schemeClr>
              </a:gs>
              <a:gs pos="100000">
                <a:schemeClr val="accent6">
                  <a:alpha val="79890"/>
                </a:scheme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ctrTitle"/>
          </p:nvPr>
        </p:nvSpPr>
        <p:spPr>
          <a:xfrm>
            <a:off x="2828225" y="1834888"/>
            <a:ext cx="3487500" cy="831300"/>
          </a:xfrm>
          <a:prstGeom prst="rect">
            <a:avLst/>
          </a:prstGeom>
        </p:spPr>
        <p:txBody>
          <a:bodyPr anchorCtr="0" anchor="b" bIns="0" lIns="0" spcFirstLastPara="1" rIns="0" wrap="square" tIns="0">
            <a:noAutofit/>
          </a:bodyPr>
          <a:lstStyle>
            <a:lvl1pPr lvl="0" rtl="0" algn="ctr">
              <a:lnSpc>
                <a:spcPct val="115000"/>
              </a:lnSpc>
              <a:spcBef>
                <a:spcPts val="0"/>
              </a:spcBef>
              <a:spcAft>
                <a:spcPts val="0"/>
              </a:spcAft>
              <a:buSzPts val="2200"/>
              <a:buNone/>
              <a:defRPr sz="2200"/>
            </a:lvl1pPr>
            <a:lvl2pPr lvl="1" rtl="0" algn="ctr">
              <a:lnSpc>
                <a:spcPct val="115000"/>
              </a:lnSpc>
              <a:spcBef>
                <a:spcPts val="0"/>
              </a:spcBef>
              <a:spcAft>
                <a:spcPts val="0"/>
              </a:spcAft>
              <a:buSzPts val="2200"/>
              <a:buNone/>
              <a:defRPr sz="2200"/>
            </a:lvl2pPr>
            <a:lvl3pPr lvl="2" rtl="0" algn="ctr">
              <a:lnSpc>
                <a:spcPct val="115000"/>
              </a:lnSpc>
              <a:spcBef>
                <a:spcPts val="0"/>
              </a:spcBef>
              <a:spcAft>
                <a:spcPts val="0"/>
              </a:spcAft>
              <a:buSzPts val="2200"/>
              <a:buNone/>
              <a:defRPr sz="2200"/>
            </a:lvl3pPr>
            <a:lvl4pPr lvl="3" rtl="0" algn="ctr">
              <a:lnSpc>
                <a:spcPct val="115000"/>
              </a:lnSpc>
              <a:spcBef>
                <a:spcPts val="0"/>
              </a:spcBef>
              <a:spcAft>
                <a:spcPts val="0"/>
              </a:spcAft>
              <a:buSzPts val="2200"/>
              <a:buNone/>
              <a:defRPr sz="2200"/>
            </a:lvl4pPr>
            <a:lvl5pPr lvl="4" rtl="0" algn="ctr">
              <a:lnSpc>
                <a:spcPct val="115000"/>
              </a:lnSpc>
              <a:spcBef>
                <a:spcPts val="0"/>
              </a:spcBef>
              <a:spcAft>
                <a:spcPts val="0"/>
              </a:spcAft>
              <a:buSzPts val="2200"/>
              <a:buNone/>
              <a:defRPr sz="2200"/>
            </a:lvl5pPr>
            <a:lvl6pPr lvl="5" rtl="0" algn="ctr">
              <a:lnSpc>
                <a:spcPct val="115000"/>
              </a:lnSpc>
              <a:spcBef>
                <a:spcPts val="0"/>
              </a:spcBef>
              <a:spcAft>
                <a:spcPts val="0"/>
              </a:spcAft>
              <a:buSzPts val="2200"/>
              <a:buNone/>
              <a:defRPr sz="2200"/>
            </a:lvl6pPr>
            <a:lvl7pPr lvl="6" rtl="0" algn="ctr">
              <a:lnSpc>
                <a:spcPct val="115000"/>
              </a:lnSpc>
              <a:spcBef>
                <a:spcPts val="0"/>
              </a:spcBef>
              <a:spcAft>
                <a:spcPts val="0"/>
              </a:spcAft>
              <a:buSzPts val="2200"/>
              <a:buNone/>
              <a:defRPr sz="2200"/>
            </a:lvl7pPr>
            <a:lvl8pPr lvl="7" rtl="0" algn="ctr">
              <a:lnSpc>
                <a:spcPct val="115000"/>
              </a:lnSpc>
              <a:spcBef>
                <a:spcPts val="0"/>
              </a:spcBef>
              <a:spcAft>
                <a:spcPts val="0"/>
              </a:spcAft>
              <a:buSzPts val="2200"/>
              <a:buNone/>
              <a:defRPr sz="2200"/>
            </a:lvl8pPr>
            <a:lvl9pPr lvl="8" rtl="0" algn="ctr">
              <a:lnSpc>
                <a:spcPct val="115000"/>
              </a:lnSpc>
              <a:spcBef>
                <a:spcPts val="0"/>
              </a:spcBef>
              <a:spcAft>
                <a:spcPts val="0"/>
              </a:spcAft>
              <a:buSzPts val="2200"/>
              <a:buNone/>
              <a:defRPr sz="2200"/>
            </a:lvl9pPr>
          </a:lstStyle>
          <a:p/>
        </p:txBody>
      </p:sp>
      <p:sp>
        <p:nvSpPr>
          <p:cNvPr id="17" name="Google Shape;17;p3"/>
          <p:cNvSpPr txBox="1"/>
          <p:nvPr>
            <p:ph idx="1" type="subTitle"/>
          </p:nvPr>
        </p:nvSpPr>
        <p:spPr>
          <a:xfrm>
            <a:off x="2828225" y="2686913"/>
            <a:ext cx="3487500" cy="307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accent3"/>
              </a:buClr>
              <a:buSzPts val="1600"/>
              <a:buNone/>
              <a:defRPr sz="1600">
                <a:solidFill>
                  <a:schemeClr val="accent3"/>
                </a:solidFill>
              </a:defRPr>
            </a:lvl1pPr>
            <a:lvl2pPr lvl="1" rtl="0" algn="ctr">
              <a:lnSpc>
                <a:spcPct val="100000"/>
              </a:lnSpc>
              <a:spcBef>
                <a:spcPts val="800"/>
              </a:spcBef>
              <a:spcAft>
                <a:spcPts val="0"/>
              </a:spcAft>
              <a:buClr>
                <a:schemeClr val="accent3"/>
              </a:buClr>
              <a:buSzPts val="2400"/>
              <a:buNone/>
              <a:defRPr sz="2400">
                <a:solidFill>
                  <a:schemeClr val="accent3"/>
                </a:solidFill>
              </a:defRPr>
            </a:lvl2pPr>
            <a:lvl3pPr lvl="2" rtl="0" algn="ctr">
              <a:lnSpc>
                <a:spcPct val="100000"/>
              </a:lnSpc>
              <a:spcBef>
                <a:spcPts val="800"/>
              </a:spcBef>
              <a:spcAft>
                <a:spcPts val="0"/>
              </a:spcAft>
              <a:buClr>
                <a:schemeClr val="accent3"/>
              </a:buClr>
              <a:buSzPts val="2400"/>
              <a:buNone/>
              <a:defRPr sz="2400">
                <a:solidFill>
                  <a:schemeClr val="accent3"/>
                </a:solidFill>
              </a:defRPr>
            </a:lvl3pPr>
            <a:lvl4pPr lvl="3" rtl="0" algn="ctr">
              <a:lnSpc>
                <a:spcPct val="100000"/>
              </a:lnSpc>
              <a:spcBef>
                <a:spcPts val="800"/>
              </a:spcBef>
              <a:spcAft>
                <a:spcPts val="0"/>
              </a:spcAft>
              <a:buClr>
                <a:schemeClr val="accent3"/>
              </a:buClr>
              <a:buSzPts val="2400"/>
              <a:buNone/>
              <a:defRPr sz="2400">
                <a:solidFill>
                  <a:schemeClr val="accent3"/>
                </a:solidFill>
              </a:defRPr>
            </a:lvl4pPr>
            <a:lvl5pPr lvl="4" rtl="0" algn="ctr">
              <a:lnSpc>
                <a:spcPct val="100000"/>
              </a:lnSpc>
              <a:spcBef>
                <a:spcPts val="800"/>
              </a:spcBef>
              <a:spcAft>
                <a:spcPts val="0"/>
              </a:spcAft>
              <a:buClr>
                <a:schemeClr val="accent3"/>
              </a:buClr>
              <a:buSzPts val="2400"/>
              <a:buNone/>
              <a:defRPr sz="2400">
                <a:solidFill>
                  <a:schemeClr val="accent3"/>
                </a:solidFill>
              </a:defRPr>
            </a:lvl5pPr>
            <a:lvl6pPr lvl="5" rtl="0" algn="ctr">
              <a:lnSpc>
                <a:spcPct val="100000"/>
              </a:lnSpc>
              <a:spcBef>
                <a:spcPts val="800"/>
              </a:spcBef>
              <a:spcAft>
                <a:spcPts val="0"/>
              </a:spcAft>
              <a:buClr>
                <a:schemeClr val="accent3"/>
              </a:buClr>
              <a:buSzPts val="2400"/>
              <a:buNone/>
              <a:defRPr sz="2400">
                <a:solidFill>
                  <a:schemeClr val="accent3"/>
                </a:solidFill>
              </a:defRPr>
            </a:lvl6pPr>
            <a:lvl7pPr lvl="6" rtl="0" algn="ctr">
              <a:lnSpc>
                <a:spcPct val="100000"/>
              </a:lnSpc>
              <a:spcBef>
                <a:spcPts val="800"/>
              </a:spcBef>
              <a:spcAft>
                <a:spcPts val="0"/>
              </a:spcAft>
              <a:buClr>
                <a:schemeClr val="accent3"/>
              </a:buClr>
              <a:buSzPts val="2400"/>
              <a:buNone/>
              <a:defRPr sz="2400">
                <a:solidFill>
                  <a:schemeClr val="accent3"/>
                </a:solidFill>
              </a:defRPr>
            </a:lvl7pPr>
            <a:lvl8pPr lvl="7" rtl="0" algn="ctr">
              <a:lnSpc>
                <a:spcPct val="100000"/>
              </a:lnSpc>
              <a:spcBef>
                <a:spcPts val="800"/>
              </a:spcBef>
              <a:spcAft>
                <a:spcPts val="0"/>
              </a:spcAft>
              <a:buClr>
                <a:schemeClr val="accent3"/>
              </a:buClr>
              <a:buSzPts val="2400"/>
              <a:buNone/>
              <a:defRPr sz="2400">
                <a:solidFill>
                  <a:schemeClr val="accent3"/>
                </a:solidFill>
              </a:defRPr>
            </a:lvl8pPr>
            <a:lvl9pPr lvl="8" rtl="0" algn="ctr">
              <a:lnSpc>
                <a:spcPct val="100000"/>
              </a:lnSpc>
              <a:spcBef>
                <a:spcPts val="800"/>
              </a:spcBef>
              <a:spcAft>
                <a:spcPts val="800"/>
              </a:spcAft>
              <a:buClr>
                <a:schemeClr val="accent3"/>
              </a:buClr>
              <a:buSzPts val="2400"/>
              <a:buNone/>
              <a:defRPr sz="2400">
                <a:solidFill>
                  <a:schemeClr val="accent3"/>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4"/>
          <p:cNvSpPr/>
          <p:nvPr/>
        </p:nvSpPr>
        <p:spPr>
          <a:xfrm>
            <a:off x="2272975" y="272725"/>
            <a:ext cx="4598100" cy="4598100"/>
          </a:xfrm>
          <a:prstGeom prst="ellipse">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2364625" y="364375"/>
            <a:ext cx="4414800" cy="4414800"/>
          </a:xfrm>
          <a:prstGeom prst="donut">
            <a:avLst>
              <a:gd fmla="val 673" name="adj"/>
            </a:avLst>
          </a:pr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idx="1" type="body"/>
          </p:nvPr>
        </p:nvSpPr>
        <p:spPr>
          <a:xfrm>
            <a:off x="2776175" y="1075800"/>
            <a:ext cx="3591600" cy="2991900"/>
          </a:xfrm>
          <a:prstGeom prst="rect">
            <a:avLst/>
          </a:prstGeom>
        </p:spPr>
        <p:txBody>
          <a:bodyPr anchorCtr="0" anchor="ctr" bIns="0" lIns="0" spcFirstLastPara="1" rIns="0" wrap="square" tIns="0">
            <a:noAutofit/>
          </a:bodyPr>
          <a:lstStyle>
            <a:lvl1pPr indent="-368300" lvl="0" marL="457200" rtl="0" algn="ctr">
              <a:spcBef>
                <a:spcPts val="0"/>
              </a:spcBef>
              <a:spcAft>
                <a:spcPts val="0"/>
              </a:spcAft>
              <a:buSzPts val="2200"/>
              <a:buChar char="▫"/>
              <a:defRPr i="1"/>
            </a:lvl1pPr>
            <a:lvl2pPr indent="-368300" lvl="1" marL="914400" rtl="0" algn="ctr">
              <a:spcBef>
                <a:spcPts val="0"/>
              </a:spcBef>
              <a:spcAft>
                <a:spcPts val="0"/>
              </a:spcAft>
              <a:buSzPts val="2200"/>
              <a:buChar char="⬝"/>
              <a:defRPr i="1"/>
            </a:lvl2pPr>
            <a:lvl3pPr indent="-368300" lvl="2" marL="1371600" rtl="0" algn="ctr">
              <a:spcBef>
                <a:spcPts val="0"/>
              </a:spcBef>
              <a:spcAft>
                <a:spcPts val="0"/>
              </a:spcAft>
              <a:buSzPts val="2200"/>
              <a:buChar char="⬝"/>
              <a:defRPr i="1"/>
            </a:lvl3pPr>
            <a:lvl4pPr indent="-368300" lvl="3" marL="1828800" rtl="0" algn="ctr">
              <a:spcBef>
                <a:spcPts val="0"/>
              </a:spcBef>
              <a:spcAft>
                <a:spcPts val="0"/>
              </a:spcAft>
              <a:buSzPts val="2200"/>
              <a:buChar char="●"/>
              <a:defRPr i="1"/>
            </a:lvl4pPr>
            <a:lvl5pPr indent="-368300" lvl="4" marL="2286000" rtl="0" algn="ctr">
              <a:spcBef>
                <a:spcPts val="0"/>
              </a:spcBef>
              <a:spcAft>
                <a:spcPts val="0"/>
              </a:spcAft>
              <a:buSzPts val="2200"/>
              <a:buChar char="○"/>
              <a:defRPr i="1"/>
            </a:lvl5pPr>
            <a:lvl6pPr indent="-368300" lvl="5" marL="2743200" rtl="0" algn="ctr">
              <a:spcBef>
                <a:spcPts val="0"/>
              </a:spcBef>
              <a:spcAft>
                <a:spcPts val="0"/>
              </a:spcAft>
              <a:buSzPts val="2200"/>
              <a:buChar char="■"/>
              <a:defRPr i="1"/>
            </a:lvl6pPr>
            <a:lvl7pPr indent="-368300" lvl="6" marL="3200400" rtl="0" algn="ctr">
              <a:spcBef>
                <a:spcPts val="0"/>
              </a:spcBef>
              <a:spcAft>
                <a:spcPts val="0"/>
              </a:spcAft>
              <a:buSzPts val="2200"/>
              <a:buChar char="●"/>
              <a:defRPr i="1"/>
            </a:lvl7pPr>
            <a:lvl8pPr indent="-368300" lvl="7" marL="3657600" rtl="0" algn="ctr">
              <a:spcBef>
                <a:spcPts val="0"/>
              </a:spcBef>
              <a:spcAft>
                <a:spcPts val="0"/>
              </a:spcAft>
              <a:buSzPts val="2200"/>
              <a:buChar char="○"/>
              <a:defRPr i="1"/>
            </a:lvl8pPr>
            <a:lvl9pPr indent="-368300" lvl="8" marL="4114800" rtl="0" algn="ctr">
              <a:spcBef>
                <a:spcPts val="0"/>
              </a:spcBef>
              <a:spcAft>
                <a:spcPts val="0"/>
              </a:spcAft>
              <a:buSzPts val="2200"/>
              <a:buChar char="■"/>
              <a:defRPr i="1"/>
            </a:lvl9pPr>
          </a:lstStyle>
          <a:p/>
        </p:txBody>
      </p:sp>
      <p:sp>
        <p:nvSpPr>
          <p:cNvPr id="22" name="Google Shape;22;p4"/>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
        <p:nvSpPr>
          <p:cNvPr id="23" name="Google Shape;23;p4"/>
          <p:cNvSpPr/>
          <p:nvPr/>
        </p:nvSpPr>
        <p:spPr>
          <a:xfrm>
            <a:off x="4405437" y="669500"/>
            <a:ext cx="333125" cy="276125"/>
          </a:xfrm>
          <a:prstGeom prst="rect">
            <a:avLst/>
          </a:prstGeom>
        </p:spPr>
        <p:txBody>
          <a:bodyPr>
            <a:prstTxWarp prst="textPlain"/>
          </a:bodyPr>
          <a:lstStyle/>
          <a:p>
            <a:pPr lvl="0" algn="ctr"/>
            <a:r>
              <a:rPr b="0" i="0">
                <a:ln>
                  <a:noFill/>
                </a:ln>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700006" scaled="0"/>
                </a:gradFill>
                <a:latin typeface="Montserrat;600"/>
              </a:rPr>
              <a:t>“</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5"/>
          <p:cNvSpPr/>
          <p:nvPr/>
        </p:nvSpPr>
        <p:spPr>
          <a:xfrm>
            <a:off x="557400" y="548700"/>
            <a:ext cx="8029200" cy="40461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646500" y="637500"/>
            <a:ext cx="7851000" cy="3868500"/>
          </a:xfrm>
          <a:prstGeom prst="frame">
            <a:avLst>
              <a:gd fmla="val 449" name="adj1"/>
            </a:avLst>
          </a:prstGeom>
          <a:gradFill>
            <a:gsLst>
              <a:gs pos="0">
                <a:schemeClr val="accent4">
                  <a:alpha val="79890"/>
                </a:schemeClr>
              </a:gs>
              <a:gs pos="20000">
                <a:schemeClr val="accent5">
                  <a:alpha val="79890"/>
                </a:schemeClr>
              </a:gs>
              <a:gs pos="30000">
                <a:schemeClr val="accent6">
                  <a:alpha val="79890"/>
                </a:schemeClr>
              </a:gs>
              <a:gs pos="39000">
                <a:schemeClr val="accent5">
                  <a:alpha val="79890"/>
                </a:schemeClr>
              </a:gs>
              <a:gs pos="54000">
                <a:schemeClr val="accent4">
                  <a:alpha val="79890"/>
                </a:schemeClr>
              </a:gs>
              <a:gs pos="71000">
                <a:schemeClr val="accent5">
                  <a:alpha val="79890"/>
                </a:schemeClr>
              </a:gs>
              <a:gs pos="87000">
                <a:schemeClr val="accent4">
                  <a:alpha val="79890"/>
                </a:schemeClr>
              </a:gs>
              <a:gs pos="100000">
                <a:schemeClr val="accent6">
                  <a:alpha val="79890"/>
                </a:scheme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1041150" y="643725"/>
            <a:ext cx="7061700" cy="699000"/>
          </a:xfrm>
          <a:prstGeom prst="rect">
            <a:avLst/>
          </a:prstGeom>
        </p:spPr>
        <p:txBody>
          <a:bodyPr anchorCtr="0" anchor="ctr" bIns="0" lIns="0" spcFirstLastPara="1" rIns="0"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8" name="Google Shape;28;p5"/>
          <p:cNvSpPr txBox="1"/>
          <p:nvPr>
            <p:ph idx="1" type="body"/>
          </p:nvPr>
        </p:nvSpPr>
        <p:spPr>
          <a:xfrm>
            <a:off x="1041075" y="1342825"/>
            <a:ext cx="7061700" cy="2828100"/>
          </a:xfrm>
          <a:prstGeom prst="rect">
            <a:avLst/>
          </a:prstGeom>
        </p:spPr>
        <p:txBody>
          <a:bodyPr anchorCtr="0" anchor="t" bIns="0" lIns="0" spcFirstLastPara="1" rIns="0" wrap="square" tIns="0">
            <a:noAutofit/>
          </a:bodyPr>
          <a:lstStyle>
            <a:lvl1pPr indent="-368300" lvl="0" marL="457200" rtl="0">
              <a:spcBef>
                <a:spcPts val="0"/>
              </a:spcBef>
              <a:spcAft>
                <a:spcPts val="0"/>
              </a:spcAft>
              <a:buSzPts val="2200"/>
              <a:buChar char="▫"/>
              <a:defRPr/>
            </a:lvl1pPr>
            <a:lvl2pPr indent="-368300" lvl="1" marL="914400" rtl="0">
              <a:spcBef>
                <a:spcPts val="800"/>
              </a:spcBef>
              <a:spcAft>
                <a:spcPts val="0"/>
              </a:spcAft>
              <a:buSzPts val="2200"/>
              <a:buChar char="⬝"/>
              <a:defRPr/>
            </a:lvl2pPr>
            <a:lvl3pPr indent="-368300" lvl="2" marL="1371600" rtl="0">
              <a:spcBef>
                <a:spcPts val="800"/>
              </a:spcBef>
              <a:spcAft>
                <a:spcPts val="0"/>
              </a:spcAft>
              <a:buSzPts val="2200"/>
              <a:buChar char="⬝"/>
              <a:defRPr/>
            </a:lvl3pPr>
            <a:lvl4pPr indent="-368300" lvl="3" marL="1828800" rtl="0">
              <a:spcBef>
                <a:spcPts val="800"/>
              </a:spcBef>
              <a:spcAft>
                <a:spcPts val="0"/>
              </a:spcAft>
              <a:buSzPts val="2200"/>
              <a:buChar char="●"/>
              <a:defRPr/>
            </a:lvl4pPr>
            <a:lvl5pPr indent="-368300" lvl="4" marL="2286000" rtl="0">
              <a:spcBef>
                <a:spcPts val="800"/>
              </a:spcBef>
              <a:spcAft>
                <a:spcPts val="0"/>
              </a:spcAft>
              <a:buSzPts val="2200"/>
              <a:buChar char="○"/>
              <a:defRPr/>
            </a:lvl5pPr>
            <a:lvl6pPr indent="-368300" lvl="5" marL="2743200" rtl="0">
              <a:spcBef>
                <a:spcPts val="800"/>
              </a:spcBef>
              <a:spcAft>
                <a:spcPts val="0"/>
              </a:spcAft>
              <a:buSzPts val="2200"/>
              <a:buChar char="■"/>
              <a:defRPr/>
            </a:lvl6pPr>
            <a:lvl7pPr indent="-368300" lvl="6" marL="3200400" rtl="0">
              <a:spcBef>
                <a:spcPts val="800"/>
              </a:spcBef>
              <a:spcAft>
                <a:spcPts val="0"/>
              </a:spcAft>
              <a:buSzPts val="2200"/>
              <a:buChar char="●"/>
              <a:defRPr/>
            </a:lvl7pPr>
            <a:lvl8pPr indent="-368300" lvl="7" marL="3657600" rtl="0">
              <a:spcBef>
                <a:spcPts val="800"/>
              </a:spcBef>
              <a:spcAft>
                <a:spcPts val="0"/>
              </a:spcAft>
              <a:buSzPts val="2200"/>
              <a:buChar char="○"/>
              <a:defRPr/>
            </a:lvl8pPr>
            <a:lvl9pPr indent="-368300" lvl="8" marL="4114800" rtl="0">
              <a:spcBef>
                <a:spcPts val="800"/>
              </a:spcBef>
              <a:spcAft>
                <a:spcPts val="800"/>
              </a:spcAft>
              <a:buSzPts val="2200"/>
              <a:buChar char="■"/>
              <a:defRPr/>
            </a:lvl9pPr>
          </a:lstStyle>
          <a:p/>
        </p:txBody>
      </p:sp>
      <p:sp>
        <p:nvSpPr>
          <p:cNvPr id="29" name="Google Shape;29;p5"/>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bg>
      <p:bgPr>
        <a:blipFill>
          <a:blip r:embed="rId2">
            <a:alphaModFix/>
          </a:blip>
          <a:stretch>
            <a:fillRect/>
          </a:stretch>
        </a:blipFill>
      </p:bgPr>
    </p:bg>
    <p:spTree>
      <p:nvGrpSpPr>
        <p:cNvPr id="30" name="Shape 30"/>
        <p:cNvGrpSpPr/>
        <p:nvPr/>
      </p:nvGrpSpPr>
      <p:grpSpPr>
        <a:xfrm>
          <a:off x="0" y="0"/>
          <a:ext cx="0" cy="0"/>
          <a:chOff x="0" y="0"/>
          <a:chExt cx="0" cy="0"/>
        </a:xfrm>
      </p:grpSpPr>
      <p:sp>
        <p:nvSpPr>
          <p:cNvPr id="31" name="Google Shape;31;p6"/>
          <p:cNvSpPr/>
          <p:nvPr/>
        </p:nvSpPr>
        <p:spPr>
          <a:xfrm>
            <a:off x="557400" y="548700"/>
            <a:ext cx="8029200" cy="40461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6"/>
          <p:cNvSpPr/>
          <p:nvPr/>
        </p:nvSpPr>
        <p:spPr>
          <a:xfrm>
            <a:off x="646500" y="637500"/>
            <a:ext cx="7851000" cy="3868500"/>
          </a:xfrm>
          <a:prstGeom prst="frame">
            <a:avLst>
              <a:gd fmla="val 449" name="adj1"/>
            </a:avLst>
          </a:prstGeom>
          <a:gradFill>
            <a:gsLst>
              <a:gs pos="0">
                <a:schemeClr val="accent4">
                  <a:alpha val="79890"/>
                </a:schemeClr>
              </a:gs>
              <a:gs pos="20000">
                <a:schemeClr val="accent5">
                  <a:alpha val="79890"/>
                </a:schemeClr>
              </a:gs>
              <a:gs pos="30000">
                <a:schemeClr val="accent6">
                  <a:alpha val="79890"/>
                </a:schemeClr>
              </a:gs>
              <a:gs pos="39000">
                <a:schemeClr val="accent5">
                  <a:alpha val="79890"/>
                </a:schemeClr>
              </a:gs>
              <a:gs pos="54000">
                <a:schemeClr val="accent4">
                  <a:alpha val="79890"/>
                </a:schemeClr>
              </a:gs>
              <a:gs pos="71000">
                <a:schemeClr val="accent5">
                  <a:alpha val="79890"/>
                </a:schemeClr>
              </a:gs>
              <a:gs pos="87000">
                <a:schemeClr val="accent4">
                  <a:alpha val="79890"/>
                </a:schemeClr>
              </a:gs>
              <a:gs pos="100000">
                <a:schemeClr val="accent6">
                  <a:alpha val="79890"/>
                </a:scheme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txBox="1"/>
          <p:nvPr>
            <p:ph type="title"/>
          </p:nvPr>
        </p:nvSpPr>
        <p:spPr>
          <a:xfrm>
            <a:off x="1041075" y="643725"/>
            <a:ext cx="7061700" cy="699000"/>
          </a:xfrm>
          <a:prstGeom prst="rect">
            <a:avLst/>
          </a:prstGeom>
        </p:spPr>
        <p:txBody>
          <a:bodyPr anchorCtr="0" anchor="ctr" bIns="0" lIns="0" spcFirstLastPara="1" rIns="0"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4" name="Google Shape;34;p6"/>
          <p:cNvSpPr txBox="1"/>
          <p:nvPr>
            <p:ph idx="1" type="body"/>
          </p:nvPr>
        </p:nvSpPr>
        <p:spPr>
          <a:xfrm>
            <a:off x="1041125" y="1342725"/>
            <a:ext cx="3299400" cy="27954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sz="2000"/>
            </a:lvl1pPr>
            <a:lvl2pPr indent="-355600" lvl="1" marL="914400" rtl="0">
              <a:spcBef>
                <a:spcPts val="800"/>
              </a:spcBef>
              <a:spcAft>
                <a:spcPts val="0"/>
              </a:spcAft>
              <a:buSzPts val="2000"/>
              <a:buChar char="⬝"/>
              <a:defRPr sz="2000"/>
            </a:lvl2pPr>
            <a:lvl3pPr indent="-355600" lvl="2" marL="1371600" rtl="0">
              <a:spcBef>
                <a:spcPts val="800"/>
              </a:spcBef>
              <a:spcAft>
                <a:spcPts val="0"/>
              </a:spcAft>
              <a:buSzPts val="2000"/>
              <a:buChar char="⬝"/>
              <a:defRPr sz="2000"/>
            </a:lvl3pPr>
            <a:lvl4pPr indent="-355600" lvl="3" marL="1828800" rtl="0">
              <a:spcBef>
                <a:spcPts val="800"/>
              </a:spcBef>
              <a:spcAft>
                <a:spcPts val="0"/>
              </a:spcAft>
              <a:buSzPts val="2000"/>
              <a:buChar char="●"/>
              <a:defRPr sz="2000"/>
            </a:lvl4pPr>
            <a:lvl5pPr indent="-355600" lvl="4" marL="2286000" rtl="0">
              <a:spcBef>
                <a:spcPts val="800"/>
              </a:spcBef>
              <a:spcAft>
                <a:spcPts val="0"/>
              </a:spcAft>
              <a:buSzPts val="2000"/>
              <a:buChar char="○"/>
              <a:defRPr sz="2000"/>
            </a:lvl5pPr>
            <a:lvl6pPr indent="-355600" lvl="5" marL="2743200" rtl="0">
              <a:spcBef>
                <a:spcPts val="800"/>
              </a:spcBef>
              <a:spcAft>
                <a:spcPts val="0"/>
              </a:spcAft>
              <a:buSzPts val="2000"/>
              <a:buChar char="■"/>
              <a:defRPr sz="2000"/>
            </a:lvl6pPr>
            <a:lvl7pPr indent="-355600" lvl="6" marL="3200400" rtl="0">
              <a:spcBef>
                <a:spcPts val="800"/>
              </a:spcBef>
              <a:spcAft>
                <a:spcPts val="0"/>
              </a:spcAft>
              <a:buSzPts val="2000"/>
              <a:buChar char="●"/>
              <a:defRPr sz="2000"/>
            </a:lvl7pPr>
            <a:lvl8pPr indent="-355600" lvl="7" marL="3657600" rtl="0">
              <a:spcBef>
                <a:spcPts val="800"/>
              </a:spcBef>
              <a:spcAft>
                <a:spcPts val="0"/>
              </a:spcAft>
              <a:buSzPts val="2000"/>
              <a:buChar char="○"/>
              <a:defRPr sz="2000"/>
            </a:lvl8pPr>
            <a:lvl9pPr indent="-355600" lvl="8" marL="4114800" rtl="0">
              <a:spcBef>
                <a:spcPts val="800"/>
              </a:spcBef>
              <a:spcAft>
                <a:spcPts val="800"/>
              </a:spcAft>
              <a:buSzPts val="2000"/>
              <a:buChar char="■"/>
              <a:defRPr sz="2000"/>
            </a:lvl9pPr>
          </a:lstStyle>
          <a:p/>
        </p:txBody>
      </p:sp>
      <p:sp>
        <p:nvSpPr>
          <p:cNvPr id="35" name="Google Shape;35;p6"/>
          <p:cNvSpPr txBox="1"/>
          <p:nvPr>
            <p:ph idx="2" type="body"/>
          </p:nvPr>
        </p:nvSpPr>
        <p:spPr>
          <a:xfrm>
            <a:off x="4803420" y="1342725"/>
            <a:ext cx="3299400" cy="27954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sz="2000"/>
            </a:lvl1pPr>
            <a:lvl2pPr indent="-355600" lvl="1" marL="914400" rtl="0">
              <a:spcBef>
                <a:spcPts val="800"/>
              </a:spcBef>
              <a:spcAft>
                <a:spcPts val="0"/>
              </a:spcAft>
              <a:buSzPts val="2000"/>
              <a:buChar char="⬝"/>
              <a:defRPr sz="2000"/>
            </a:lvl2pPr>
            <a:lvl3pPr indent="-355600" lvl="2" marL="1371600" rtl="0">
              <a:spcBef>
                <a:spcPts val="800"/>
              </a:spcBef>
              <a:spcAft>
                <a:spcPts val="0"/>
              </a:spcAft>
              <a:buSzPts val="2000"/>
              <a:buChar char="⬝"/>
              <a:defRPr sz="2000"/>
            </a:lvl3pPr>
            <a:lvl4pPr indent="-355600" lvl="3" marL="1828800" rtl="0">
              <a:spcBef>
                <a:spcPts val="800"/>
              </a:spcBef>
              <a:spcAft>
                <a:spcPts val="0"/>
              </a:spcAft>
              <a:buSzPts val="2000"/>
              <a:buChar char="●"/>
              <a:defRPr sz="2000"/>
            </a:lvl4pPr>
            <a:lvl5pPr indent="-355600" lvl="4" marL="2286000" rtl="0">
              <a:spcBef>
                <a:spcPts val="800"/>
              </a:spcBef>
              <a:spcAft>
                <a:spcPts val="0"/>
              </a:spcAft>
              <a:buSzPts val="2000"/>
              <a:buChar char="○"/>
              <a:defRPr sz="2000"/>
            </a:lvl5pPr>
            <a:lvl6pPr indent="-355600" lvl="5" marL="2743200" rtl="0">
              <a:spcBef>
                <a:spcPts val="800"/>
              </a:spcBef>
              <a:spcAft>
                <a:spcPts val="0"/>
              </a:spcAft>
              <a:buSzPts val="2000"/>
              <a:buChar char="■"/>
              <a:defRPr sz="2000"/>
            </a:lvl6pPr>
            <a:lvl7pPr indent="-355600" lvl="6" marL="3200400" rtl="0">
              <a:spcBef>
                <a:spcPts val="800"/>
              </a:spcBef>
              <a:spcAft>
                <a:spcPts val="0"/>
              </a:spcAft>
              <a:buSzPts val="2000"/>
              <a:buChar char="●"/>
              <a:defRPr sz="2000"/>
            </a:lvl7pPr>
            <a:lvl8pPr indent="-355600" lvl="7" marL="3657600" rtl="0">
              <a:spcBef>
                <a:spcPts val="800"/>
              </a:spcBef>
              <a:spcAft>
                <a:spcPts val="0"/>
              </a:spcAft>
              <a:buSzPts val="2000"/>
              <a:buChar char="○"/>
              <a:defRPr sz="2000"/>
            </a:lvl8pPr>
            <a:lvl9pPr indent="-355600" lvl="8" marL="4114800" rtl="0">
              <a:spcBef>
                <a:spcPts val="800"/>
              </a:spcBef>
              <a:spcAft>
                <a:spcPts val="800"/>
              </a:spcAft>
              <a:buSzPts val="2000"/>
              <a:buChar char="■"/>
              <a:defRPr sz="2000"/>
            </a:lvl9pPr>
          </a:lstStyle>
          <a:p/>
        </p:txBody>
      </p:sp>
      <p:sp>
        <p:nvSpPr>
          <p:cNvPr id="36" name="Google Shape;36;p6"/>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bg>
      <p:bgPr>
        <a:blipFill>
          <a:blip r:embed="rId2">
            <a:alphaModFix/>
          </a:blip>
          <a:stretch>
            <a:fillRect/>
          </a:stretch>
        </a:blipFill>
      </p:bgPr>
    </p:bg>
    <p:spTree>
      <p:nvGrpSpPr>
        <p:cNvPr id="37" name="Shape 37"/>
        <p:cNvGrpSpPr/>
        <p:nvPr/>
      </p:nvGrpSpPr>
      <p:grpSpPr>
        <a:xfrm>
          <a:off x="0" y="0"/>
          <a:ext cx="0" cy="0"/>
          <a:chOff x="0" y="0"/>
          <a:chExt cx="0" cy="0"/>
        </a:xfrm>
      </p:grpSpPr>
      <p:sp>
        <p:nvSpPr>
          <p:cNvPr id="38" name="Google Shape;38;p7"/>
          <p:cNvSpPr/>
          <p:nvPr/>
        </p:nvSpPr>
        <p:spPr>
          <a:xfrm>
            <a:off x="557400" y="548700"/>
            <a:ext cx="8029200" cy="40461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p:nvPr/>
        </p:nvSpPr>
        <p:spPr>
          <a:xfrm>
            <a:off x="646500" y="637500"/>
            <a:ext cx="7851000" cy="3868500"/>
          </a:xfrm>
          <a:prstGeom prst="frame">
            <a:avLst>
              <a:gd fmla="val 449" name="adj1"/>
            </a:avLst>
          </a:prstGeom>
          <a:gradFill>
            <a:gsLst>
              <a:gs pos="0">
                <a:schemeClr val="accent4">
                  <a:alpha val="79890"/>
                </a:schemeClr>
              </a:gs>
              <a:gs pos="20000">
                <a:schemeClr val="accent5">
                  <a:alpha val="79890"/>
                </a:schemeClr>
              </a:gs>
              <a:gs pos="30000">
                <a:schemeClr val="accent6">
                  <a:alpha val="79890"/>
                </a:schemeClr>
              </a:gs>
              <a:gs pos="39000">
                <a:schemeClr val="accent5">
                  <a:alpha val="79890"/>
                </a:schemeClr>
              </a:gs>
              <a:gs pos="54000">
                <a:schemeClr val="accent4">
                  <a:alpha val="79890"/>
                </a:schemeClr>
              </a:gs>
              <a:gs pos="71000">
                <a:schemeClr val="accent5">
                  <a:alpha val="79890"/>
                </a:schemeClr>
              </a:gs>
              <a:gs pos="87000">
                <a:schemeClr val="accent4">
                  <a:alpha val="79890"/>
                </a:schemeClr>
              </a:gs>
              <a:gs pos="100000">
                <a:schemeClr val="accent6">
                  <a:alpha val="79890"/>
                </a:scheme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txBox="1"/>
          <p:nvPr>
            <p:ph type="title"/>
          </p:nvPr>
        </p:nvSpPr>
        <p:spPr>
          <a:xfrm>
            <a:off x="1041075" y="643725"/>
            <a:ext cx="7061700" cy="699000"/>
          </a:xfrm>
          <a:prstGeom prst="rect">
            <a:avLst/>
          </a:prstGeom>
        </p:spPr>
        <p:txBody>
          <a:bodyPr anchorCtr="0" anchor="ctr" bIns="0" lIns="0" spcFirstLastPara="1" rIns="0"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41" name="Google Shape;41;p7"/>
          <p:cNvSpPr txBox="1"/>
          <p:nvPr>
            <p:ph idx="1" type="body"/>
          </p:nvPr>
        </p:nvSpPr>
        <p:spPr>
          <a:xfrm>
            <a:off x="1041075" y="1342725"/>
            <a:ext cx="2199900" cy="2786700"/>
          </a:xfrm>
          <a:prstGeom prst="rect">
            <a:avLst/>
          </a:prstGeom>
        </p:spPr>
        <p:txBody>
          <a:bodyPr anchorCtr="0" anchor="t" bIns="0" lIns="0" spcFirstLastPara="1" rIns="0" wrap="square" tIns="0">
            <a:noAutofit/>
          </a:bodyPr>
          <a:lstStyle>
            <a:lvl1pPr indent="-342900" lvl="0" marL="457200" rtl="0">
              <a:spcBef>
                <a:spcPts val="0"/>
              </a:spcBef>
              <a:spcAft>
                <a:spcPts val="0"/>
              </a:spcAft>
              <a:buSzPts val="1800"/>
              <a:buChar char="▫"/>
              <a:defRPr sz="1800"/>
            </a:lvl1pPr>
            <a:lvl2pPr indent="-342900" lvl="1" marL="914400" rtl="0">
              <a:spcBef>
                <a:spcPts val="800"/>
              </a:spcBef>
              <a:spcAft>
                <a:spcPts val="0"/>
              </a:spcAft>
              <a:buSzPts val="1800"/>
              <a:buChar char="⬝"/>
              <a:defRPr sz="1800"/>
            </a:lvl2pPr>
            <a:lvl3pPr indent="-342900" lvl="2" marL="1371600" rtl="0">
              <a:spcBef>
                <a:spcPts val="800"/>
              </a:spcBef>
              <a:spcAft>
                <a:spcPts val="0"/>
              </a:spcAft>
              <a:buSzPts val="1800"/>
              <a:buChar char="⬝"/>
              <a:defRPr sz="1800"/>
            </a:lvl3pPr>
            <a:lvl4pPr indent="-342900" lvl="3" marL="1828800" rtl="0">
              <a:spcBef>
                <a:spcPts val="800"/>
              </a:spcBef>
              <a:spcAft>
                <a:spcPts val="0"/>
              </a:spcAft>
              <a:buSzPts val="1800"/>
              <a:buChar char="●"/>
              <a:defRPr sz="1800"/>
            </a:lvl4pPr>
            <a:lvl5pPr indent="-342900" lvl="4" marL="2286000" rtl="0">
              <a:spcBef>
                <a:spcPts val="800"/>
              </a:spcBef>
              <a:spcAft>
                <a:spcPts val="0"/>
              </a:spcAft>
              <a:buSzPts val="1800"/>
              <a:buChar char="○"/>
              <a:defRPr sz="1800"/>
            </a:lvl5pPr>
            <a:lvl6pPr indent="-342900" lvl="5" marL="2743200" rtl="0">
              <a:spcBef>
                <a:spcPts val="800"/>
              </a:spcBef>
              <a:spcAft>
                <a:spcPts val="0"/>
              </a:spcAft>
              <a:buSzPts val="1800"/>
              <a:buChar char="■"/>
              <a:defRPr sz="1800"/>
            </a:lvl6pPr>
            <a:lvl7pPr indent="-342900" lvl="6" marL="3200400" rtl="0">
              <a:spcBef>
                <a:spcPts val="800"/>
              </a:spcBef>
              <a:spcAft>
                <a:spcPts val="0"/>
              </a:spcAft>
              <a:buSzPts val="1800"/>
              <a:buChar char="●"/>
              <a:defRPr sz="1800"/>
            </a:lvl7pPr>
            <a:lvl8pPr indent="-342900" lvl="7" marL="3657600" rtl="0">
              <a:spcBef>
                <a:spcPts val="800"/>
              </a:spcBef>
              <a:spcAft>
                <a:spcPts val="0"/>
              </a:spcAft>
              <a:buSzPts val="1800"/>
              <a:buChar char="○"/>
              <a:defRPr sz="1800"/>
            </a:lvl8pPr>
            <a:lvl9pPr indent="-342900" lvl="8" marL="4114800" rtl="0">
              <a:spcBef>
                <a:spcPts val="800"/>
              </a:spcBef>
              <a:spcAft>
                <a:spcPts val="800"/>
              </a:spcAft>
              <a:buSzPts val="1800"/>
              <a:buChar char="■"/>
              <a:defRPr sz="1800"/>
            </a:lvl9pPr>
          </a:lstStyle>
          <a:p/>
        </p:txBody>
      </p:sp>
      <p:sp>
        <p:nvSpPr>
          <p:cNvPr id="42" name="Google Shape;42;p7"/>
          <p:cNvSpPr txBox="1"/>
          <p:nvPr>
            <p:ph idx="2" type="body"/>
          </p:nvPr>
        </p:nvSpPr>
        <p:spPr>
          <a:xfrm>
            <a:off x="3472073" y="1342725"/>
            <a:ext cx="2199900" cy="2786700"/>
          </a:xfrm>
          <a:prstGeom prst="rect">
            <a:avLst/>
          </a:prstGeom>
        </p:spPr>
        <p:txBody>
          <a:bodyPr anchorCtr="0" anchor="t" bIns="0" lIns="0" spcFirstLastPara="1" rIns="0" wrap="square" tIns="0">
            <a:noAutofit/>
          </a:bodyPr>
          <a:lstStyle>
            <a:lvl1pPr indent="-342900" lvl="0" marL="457200" rtl="0">
              <a:spcBef>
                <a:spcPts val="0"/>
              </a:spcBef>
              <a:spcAft>
                <a:spcPts val="0"/>
              </a:spcAft>
              <a:buSzPts val="1800"/>
              <a:buChar char="▫"/>
              <a:defRPr sz="1800"/>
            </a:lvl1pPr>
            <a:lvl2pPr indent="-342900" lvl="1" marL="914400" rtl="0">
              <a:spcBef>
                <a:spcPts val="800"/>
              </a:spcBef>
              <a:spcAft>
                <a:spcPts val="0"/>
              </a:spcAft>
              <a:buSzPts val="1800"/>
              <a:buChar char="⬝"/>
              <a:defRPr sz="1800"/>
            </a:lvl2pPr>
            <a:lvl3pPr indent="-342900" lvl="2" marL="1371600" rtl="0">
              <a:spcBef>
                <a:spcPts val="800"/>
              </a:spcBef>
              <a:spcAft>
                <a:spcPts val="0"/>
              </a:spcAft>
              <a:buSzPts val="1800"/>
              <a:buChar char="⬝"/>
              <a:defRPr sz="1800"/>
            </a:lvl3pPr>
            <a:lvl4pPr indent="-342900" lvl="3" marL="1828800" rtl="0">
              <a:spcBef>
                <a:spcPts val="800"/>
              </a:spcBef>
              <a:spcAft>
                <a:spcPts val="0"/>
              </a:spcAft>
              <a:buSzPts val="1800"/>
              <a:buChar char="●"/>
              <a:defRPr sz="1800"/>
            </a:lvl4pPr>
            <a:lvl5pPr indent="-342900" lvl="4" marL="2286000" rtl="0">
              <a:spcBef>
                <a:spcPts val="800"/>
              </a:spcBef>
              <a:spcAft>
                <a:spcPts val="0"/>
              </a:spcAft>
              <a:buSzPts val="1800"/>
              <a:buChar char="○"/>
              <a:defRPr sz="1800"/>
            </a:lvl5pPr>
            <a:lvl6pPr indent="-342900" lvl="5" marL="2743200" rtl="0">
              <a:spcBef>
                <a:spcPts val="800"/>
              </a:spcBef>
              <a:spcAft>
                <a:spcPts val="0"/>
              </a:spcAft>
              <a:buSzPts val="1800"/>
              <a:buChar char="■"/>
              <a:defRPr sz="1800"/>
            </a:lvl6pPr>
            <a:lvl7pPr indent="-342900" lvl="6" marL="3200400" rtl="0">
              <a:spcBef>
                <a:spcPts val="800"/>
              </a:spcBef>
              <a:spcAft>
                <a:spcPts val="0"/>
              </a:spcAft>
              <a:buSzPts val="1800"/>
              <a:buChar char="●"/>
              <a:defRPr sz="1800"/>
            </a:lvl7pPr>
            <a:lvl8pPr indent="-342900" lvl="7" marL="3657600" rtl="0">
              <a:spcBef>
                <a:spcPts val="800"/>
              </a:spcBef>
              <a:spcAft>
                <a:spcPts val="0"/>
              </a:spcAft>
              <a:buSzPts val="1800"/>
              <a:buChar char="○"/>
              <a:defRPr sz="1800"/>
            </a:lvl8pPr>
            <a:lvl9pPr indent="-342900" lvl="8" marL="4114800" rtl="0">
              <a:spcBef>
                <a:spcPts val="800"/>
              </a:spcBef>
              <a:spcAft>
                <a:spcPts val="800"/>
              </a:spcAft>
              <a:buSzPts val="1800"/>
              <a:buChar char="■"/>
              <a:defRPr sz="1800"/>
            </a:lvl9pPr>
          </a:lstStyle>
          <a:p/>
        </p:txBody>
      </p:sp>
      <p:sp>
        <p:nvSpPr>
          <p:cNvPr id="43" name="Google Shape;43;p7"/>
          <p:cNvSpPr txBox="1"/>
          <p:nvPr>
            <p:ph idx="3" type="body"/>
          </p:nvPr>
        </p:nvSpPr>
        <p:spPr>
          <a:xfrm>
            <a:off x="5903071" y="1342725"/>
            <a:ext cx="2199900" cy="2786700"/>
          </a:xfrm>
          <a:prstGeom prst="rect">
            <a:avLst/>
          </a:prstGeom>
        </p:spPr>
        <p:txBody>
          <a:bodyPr anchorCtr="0" anchor="t" bIns="0" lIns="0" spcFirstLastPara="1" rIns="0" wrap="square" tIns="0">
            <a:noAutofit/>
          </a:bodyPr>
          <a:lstStyle>
            <a:lvl1pPr indent="-342900" lvl="0" marL="457200" rtl="0">
              <a:spcBef>
                <a:spcPts val="0"/>
              </a:spcBef>
              <a:spcAft>
                <a:spcPts val="0"/>
              </a:spcAft>
              <a:buSzPts val="1800"/>
              <a:buChar char="▫"/>
              <a:defRPr sz="1800"/>
            </a:lvl1pPr>
            <a:lvl2pPr indent="-342900" lvl="1" marL="914400" rtl="0">
              <a:spcBef>
                <a:spcPts val="800"/>
              </a:spcBef>
              <a:spcAft>
                <a:spcPts val="0"/>
              </a:spcAft>
              <a:buSzPts val="1800"/>
              <a:buChar char="⬝"/>
              <a:defRPr sz="1800"/>
            </a:lvl2pPr>
            <a:lvl3pPr indent="-342900" lvl="2" marL="1371600" rtl="0">
              <a:spcBef>
                <a:spcPts val="800"/>
              </a:spcBef>
              <a:spcAft>
                <a:spcPts val="0"/>
              </a:spcAft>
              <a:buSzPts val="1800"/>
              <a:buChar char="⬝"/>
              <a:defRPr sz="1800"/>
            </a:lvl3pPr>
            <a:lvl4pPr indent="-342900" lvl="3" marL="1828800" rtl="0">
              <a:spcBef>
                <a:spcPts val="800"/>
              </a:spcBef>
              <a:spcAft>
                <a:spcPts val="0"/>
              </a:spcAft>
              <a:buSzPts val="1800"/>
              <a:buChar char="●"/>
              <a:defRPr sz="1800"/>
            </a:lvl4pPr>
            <a:lvl5pPr indent="-342900" lvl="4" marL="2286000" rtl="0">
              <a:spcBef>
                <a:spcPts val="800"/>
              </a:spcBef>
              <a:spcAft>
                <a:spcPts val="0"/>
              </a:spcAft>
              <a:buSzPts val="1800"/>
              <a:buChar char="○"/>
              <a:defRPr sz="1800"/>
            </a:lvl5pPr>
            <a:lvl6pPr indent="-342900" lvl="5" marL="2743200" rtl="0">
              <a:spcBef>
                <a:spcPts val="800"/>
              </a:spcBef>
              <a:spcAft>
                <a:spcPts val="0"/>
              </a:spcAft>
              <a:buSzPts val="1800"/>
              <a:buChar char="■"/>
              <a:defRPr sz="1800"/>
            </a:lvl6pPr>
            <a:lvl7pPr indent="-342900" lvl="6" marL="3200400" rtl="0">
              <a:spcBef>
                <a:spcPts val="800"/>
              </a:spcBef>
              <a:spcAft>
                <a:spcPts val="0"/>
              </a:spcAft>
              <a:buSzPts val="1800"/>
              <a:buChar char="●"/>
              <a:defRPr sz="1800"/>
            </a:lvl7pPr>
            <a:lvl8pPr indent="-342900" lvl="7" marL="3657600" rtl="0">
              <a:spcBef>
                <a:spcPts val="800"/>
              </a:spcBef>
              <a:spcAft>
                <a:spcPts val="0"/>
              </a:spcAft>
              <a:buSzPts val="1800"/>
              <a:buChar char="○"/>
              <a:defRPr sz="1800"/>
            </a:lvl8pPr>
            <a:lvl9pPr indent="-342900" lvl="8" marL="4114800" rtl="0">
              <a:spcBef>
                <a:spcPts val="800"/>
              </a:spcBef>
              <a:spcAft>
                <a:spcPts val="800"/>
              </a:spcAft>
              <a:buSzPts val="1800"/>
              <a:buChar char="■"/>
              <a:defRPr sz="1800"/>
            </a:lvl9pPr>
          </a:lstStyle>
          <a:p/>
        </p:txBody>
      </p:sp>
      <p:sp>
        <p:nvSpPr>
          <p:cNvPr id="44" name="Google Shape;44;p7"/>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45" name="Shape 45"/>
        <p:cNvGrpSpPr/>
        <p:nvPr/>
      </p:nvGrpSpPr>
      <p:grpSpPr>
        <a:xfrm>
          <a:off x="0" y="0"/>
          <a:ext cx="0" cy="0"/>
          <a:chOff x="0" y="0"/>
          <a:chExt cx="0" cy="0"/>
        </a:xfrm>
      </p:grpSpPr>
      <p:sp>
        <p:nvSpPr>
          <p:cNvPr id="46" name="Google Shape;46;p8"/>
          <p:cNvSpPr/>
          <p:nvPr/>
        </p:nvSpPr>
        <p:spPr>
          <a:xfrm>
            <a:off x="557400" y="548700"/>
            <a:ext cx="8029200" cy="40461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8"/>
          <p:cNvSpPr/>
          <p:nvPr/>
        </p:nvSpPr>
        <p:spPr>
          <a:xfrm>
            <a:off x="646500" y="637500"/>
            <a:ext cx="7851000" cy="3868500"/>
          </a:xfrm>
          <a:prstGeom prst="frame">
            <a:avLst>
              <a:gd fmla="val 449" name="adj1"/>
            </a:avLst>
          </a:prstGeom>
          <a:gradFill>
            <a:gsLst>
              <a:gs pos="0">
                <a:schemeClr val="accent4">
                  <a:alpha val="79890"/>
                </a:schemeClr>
              </a:gs>
              <a:gs pos="20000">
                <a:schemeClr val="accent5">
                  <a:alpha val="79890"/>
                </a:schemeClr>
              </a:gs>
              <a:gs pos="30000">
                <a:schemeClr val="accent6">
                  <a:alpha val="79890"/>
                </a:schemeClr>
              </a:gs>
              <a:gs pos="39000">
                <a:schemeClr val="accent5">
                  <a:alpha val="79890"/>
                </a:schemeClr>
              </a:gs>
              <a:gs pos="54000">
                <a:schemeClr val="accent4">
                  <a:alpha val="79890"/>
                </a:schemeClr>
              </a:gs>
              <a:gs pos="71000">
                <a:schemeClr val="accent5">
                  <a:alpha val="79890"/>
                </a:schemeClr>
              </a:gs>
              <a:gs pos="87000">
                <a:schemeClr val="accent4">
                  <a:alpha val="79890"/>
                </a:schemeClr>
              </a:gs>
              <a:gs pos="100000">
                <a:schemeClr val="accent6">
                  <a:alpha val="79890"/>
                </a:scheme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8"/>
          <p:cNvSpPr txBox="1"/>
          <p:nvPr>
            <p:ph type="title"/>
          </p:nvPr>
        </p:nvSpPr>
        <p:spPr>
          <a:xfrm>
            <a:off x="1041075" y="643725"/>
            <a:ext cx="7061700" cy="699000"/>
          </a:xfrm>
          <a:prstGeom prst="rect">
            <a:avLst/>
          </a:prstGeom>
        </p:spPr>
        <p:txBody>
          <a:bodyPr anchorCtr="0" anchor="ctr" bIns="0" lIns="0" spcFirstLastPara="1" rIns="0"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49" name="Google Shape;49;p8"/>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50" name="Shape 50"/>
        <p:cNvGrpSpPr/>
        <p:nvPr/>
      </p:nvGrpSpPr>
      <p:grpSpPr>
        <a:xfrm>
          <a:off x="0" y="0"/>
          <a:ext cx="0" cy="0"/>
          <a:chOff x="0" y="0"/>
          <a:chExt cx="0" cy="0"/>
        </a:xfrm>
      </p:grpSpPr>
      <p:sp>
        <p:nvSpPr>
          <p:cNvPr id="51" name="Google Shape;51;p9"/>
          <p:cNvSpPr/>
          <p:nvPr/>
        </p:nvSpPr>
        <p:spPr>
          <a:xfrm>
            <a:off x="557400" y="548700"/>
            <a:ext cx="8029200" cy="40461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9"/>
          <p:cNvSpPr/>
          <p:nvPr/>
        </p:nvSpPr>
        <p:spPr>
          <a:xfrm>
            <a:off x="646500" y="637500"/>
            <a:ext cx="7851000" cy="3868500"/>
          </a:xfrm>
          <a:prstGeom prst="frame">
            <a:avLst>
              <a:gd fmla="val 449" name="adj1"/>
            </a:avLst>
          </a:prstGeom>
          <a:gradFill>
            <a:gsLst>
              <a:gs pos="0">
                <a:schemeClr val="accent4">
                  <a:alpha val="79890"/>
                </a:schemeClr>
              </a:gs>
              <a:gs pos="20000">
                <a:schemeClr val="accent5">
                  <a:alpha val="79890"/>
                </a:schemeClr>
              </a:gs>
              <a:gs pos="30000">
                <a:schemeClr val="accent6">
                  <a:alpha val="79890"/>
                </a:schemeClr>
              </a:gs>
              <a:gs pos="39000">
                <a:schemeClr val="accent5">
                  <a:alpha val="79890"/>
                </a:schemeClr>
              </a:gs>
              <a:gs pos="54000">
                <a:schemeClr val="accent4">
                  <a:alpha val="79890"/>
                </a:schemeClr>
              </a:gs>
              <a:gs pos="71000">
                <a:schemeClr val="accent5">
                  <a:alpha val="79890"/>
                </a:schemeClr>
              </a:gs>
              <a:gs pos="87000">
                <a:schemeClr val="accent4">
                  <a:alpha val="79890"/>
                </a:schemeClr>
              </a:gs>
              <a:gs pos="100000">
                <a:schemeClr val="accent6">
                  <a:alpha val="79890"/>
                </a:scheme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9"/>
          <p:cNvSpPr txBox="1"/>
          <p:nvPr>
            <p:ph idx="1" type="body"/>
          </p:nvPr>
        </p:nvSpPr>
        <p:spPr>
          <a:xfrm>
            <a:off x="1041075" y="3938225"/>
            <a:ext cx="7062000" cy="548700"/>
          </a:xfrm>
          <a:prstGeom prst="rect">
            <a:avLst/>
          </a:prstGeom>
        </p:spPr>
        <p:txBody>
          <a:bodyPr anchorCtr="0" anchor="ctr" bIns="0" lIns="0" spcFirstLastPara="1" rIns="0" wrap="square" tIns="0">
            <a:noAutofit/>
          </a:bodyPr>
          <a:lstStyle>
            <a:lvl1pPr indent="-228600" lvl="0" marL="457200" rtl="0" algn="ctr">
              <a:spcBef>
                <a:spcPts val="0"/>
              </a:spcBef>
              <a:spcAft>
                <a:spcPts val="0"/>
              </a:spcAft>
              <a:buSzPts val="1400"/>
              <a:buNone/>
              <a:defRPr sz="1400"/>
            </a:lvl1pPr>
          </a:lstStyle>
          <a:p/>
        </p:txBody>
      </p:sp>
      <p:sp>
        <p:nvSpPr>
          <p:cNvPr id="54" name="Google Shape;54;p9"/>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Light" type="blank">
  <p:cSld name="BLANK">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10"/>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
        <p:nvSpPr>
          <p:cNvPr id="57" name="Google Shape;57;p10"/>
          <p:cNvSpPr/>
          <p:nvPr/>
        </p:nvSpPr>
        <p:spPr>
          <a:xfrm>
            <a:off x="557400" y="548700"/>
            <a:ext cx="8029200" cy="40461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0"/>
          <p:cNvSpPr/>
          <p:nvPr/>
        </p:nvSpPr>
        <p:spPr>
          <a:xfrm>
            <a:off x="646500" y="637500"/>
            <a:ext cx="7851000" cy="3868500"/>
          </a:xfrm>
          <a:prstGeom prst="frame">
            <a:avLst>
              <a:gd fmla="val 449" name="adj1"/>
            </a:avLst>
          </a:prstGeom>
          <a:gradFill>
            <a:gsLst>
              <a:gs pos="0">
                <a:schemeClr val="accent4">
                  <a:alpha val="79890"/>
                </a:schemeClr>
              </a:gs>
              <a:gs pos="20000">
                <a:schemeClr val="accent5">
                  <a:alpha val="79890"/>
                </a:schemeClr>
              </a:gs>
              <a:gs pos="30000">
                <a:schemeClr val="accent6">
                  <a:alpha val="79890"/>
                </a:schemeClr>
              </a:gs>
              <a:gs pos="39000">
                <a:schemeClr val="accent5">
                  <a:alpha val="79890"/>
                </a:schemeClr>
              </a:gs>
              <a:gs pos="54000">
                <a:schemeClr val="accent4">
                  <a:alpha val="79890"/>
                </a:schemeClr>
              </a:gs>
              <a:gs pos="71000">
                <a:schemeClr val="accent5">
                  <a:alpha val="79890"/>
                </a:schemeClr>
              </a:gs>
              <a:gs pos="87000">
                <a:schemeClr val="accent4">
                  <a:alpha val="79890"/>
                </a:schemeClr>
              </a:gs>
              <a:gs pos="100000">
                <a:schemeClr val="accent6">
                  <a:alpha val="79890"/>
                </a:scheme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041075" y="643725"/>
            <a:ext cx="7061700" cy="699000"/>
          </a:xfrm>
          <a:prstGeom prst="rect">
            <a:avLst/>
          </a:prstGeom>
          <a:noFill/>
          <a:ln>
            <a:noFill/>
          </a:ln>
        </p:spPr>
        <p:txBody>
          <a:bodyPr anchorCtr="0" anchor="ctr" bIns="0" lIns="0" spcFirstLastPara="1" rIns="0" wrap="square" tIns="0">
            <a:noAutofit/>
          </a:bodyPr>
          <a:lstStyle>
            <a:lvl1pPr lvl="0" rtl="0" algn="ctr">
              <a:lnSpc>
                <a:spcPct val="90000"/>
              </a:lnSpc>
              <a:spcBef>
                <a:spcPts val="0"/>
              </a:spcBef>
              <a:spcAft>
                <a:spcPts val="0"/>
              </a:spcAft>
              <a:buClr>
                <a:schemeClr val="accent6"/>
              </a:buClr>
              <a:buSzPts val="1600"/>
              <a:buFont typeface="Montserrat"/>
              <a:buNone/>
              <a:defRPr sz="1600">
                <a:solidFill>
                  <a:schemeClr val="accent6"/>
                </a:solidFill>
                <a:latin typeface="Montserrat"/>
                <a:ea typeface="Montserrat"/>
                <a:cs typeface="Montserrat"/>
                <a:sym typeface="Montserrat"/>
              </a:defRPr>
            </a:lvl1pPr>
            <a:lvl2pPr lvl="1" rtl="0" algn="ctr">
              <a:lnSpc>
                <a:spcPct val="90000"/>
              </a:lnSpc>
              <a:spcBef>
                <a:spcPts val="0"/>
              </a:spcBef>
              <a:spcAft>
                <a:spcPts val="0"/>
              </a:spcAft>
              <a:buClr>
                <a:schemeClr val="accent6"/>
              </a:buClr>
              <a:buSzPts val="1600"/>
              <a:buFont typeface="Montserrat"/>
              <a:buNone/>
              <a:defRPr sz="1600">
                <a:solidFill>
                  <a:schemeClr val="accent6"/>
                </a:solidFill>
                <a:latin typeface="Montserrat"/>
                <a:ea typeface="Montserrat"/>
                <a:cs typeface="Montserrat"/>
                <a:sym typeface="Montserrat"/>
              </a:defRPr>
            </a:lvl2pPr>
            <a:lvl3pPr lvl="2" rtl="0" algn="ctr">
              <a:lnSpc>
                <a:spcPct val="90000"/>
              </a:lnSpc>
              <a:spcBef>
                <a:spcPts val="0"/>
              </a:spcBef>
              <a:spcAft>
                <a:spcPts val="0"/>
              </a:spcAft>
              <a:buClr>
                <a:schemeClr val="accent6"/>
              </a:buClr>
              <a:buSzPts val="1600"/>
              <a:buFont typeface="Montserrat"/>
              <a:buNone/>
              <a:defRPr sz="1600">
                <a:solidFill>
                  <a:schemeClr val="accent6"/>
                </a:solidFill>
                <a:latin typeface="Montserrat"/>
                <a:ea typeface="Montserrat"/>
                <a:cs typeface="Montserrat"/>
                <a:sym typeface="Montserrat"/>
              </a:defRPr>
            </a:lvl3pPr>
            <a:lvl4pPr lvl="3" rtl="0" algn="ctr">
              <a:lnSpc>
                <a:spcPct val="90000"/>
              </a:lnSpc>
              <a:spcBef>
                <a:spcPts val="0"/>
              </a:spcBef>
              <a:spcAft>
                <a:spcPts val="0"/>
              </a:spcAft>
              <a:buClr>
                <a:schemeClr val="accent6"/>
              </a:buClr>
              <a:buSzPts val="1600"/>
              <a:buFont typeface="Montserrat"/>
              <a:buNone/>
              <a:defRPr sz="1600">
                <a:solidFill>
                  <a:schemeClr val="accent6"/>
                </a:solidFill>
                <a:latin typeface="Montserrat"/>
                <a:ea typeface="Montserrat"/>
                <a:cs typeface="Montserrat"/>
                <a:sym typeface="Montserrat"/>
              </a:defRPr>
            </a:lvl4pPr>
            <a:lvl5pPr lvl="4" rtl="0" algn="ctr">
              <a:lnSpc>
                <a:spcPct val="90000"/>
              </a:lnSpc>
              <a:spcBef>
                <a:spcPts val="0"/>
              </a:spcBef>
              <a:spcAft>
                <a:spcPts val="0"/>
              </a:spcAft>
              <a:buClr>
                <a:schemeClr val="accent6"/>
              </a:buClr>
              <a:buSzPts val="1600"/>
              <a:buFont typeface="Montserrat"/>
              <a:buNone/>
              <a:defRPr sz="1600">
                <a:solidFill>
                  <a:schemeClr val="accent6"/>
                </a:solidFill>
                <a:latin typeface="Montserrat"/>
                <a:ea typeface="Montserrat"/>
                <a:cs typeface="Montserrat"/>
                <a:sym typeface="Montserrat"/>
              </a:defRPr>
            </a:lvl5pPr>
            <a:lvl6pPr lvl="5" rtl="0" algn="ctr">
              <a:lnSpc>
                <a:spcPct val="90000"/>
              </a:lnSpc>
              <a:spcBef>
                <a:spcPts val="0"/>
              </a:spcBef>
              <a:spcAft>
                <a:spcPts val="0"/>
              </a:spcAft>
              <a:buClr>
                <a:schemeClr val="accent6"/>
              </a:buClr>
              <a:buSzPts val="1600"/>
              <a:buFont typeface="Montserrat"/>
              <a:buNone/>
              <a:defRPr sz="1600">
                <a:solidFill>
                  <a:schemeClr val="accent6"/>
                </a:solidFill>
                <a:latin typeface="Montserrat"/>
                <a:ea typeface="Montserrat"/>
                <a:cs typeface="Montserrat"/>
                <a:sym typeface="Montserrat"/>
              </a:defRPr>
            </a:lvl6pPr>
            <a:lvl7pPr lvl="6" rtl="0" algn="ctr">
              <a:lnSpc>
                <a:spcPct val="90000"/>
              </a:lnSpc>
              <a:spcBef>
                <a:spcPts val="0"/>
              </a:spcBef>
              <a:spcAft>
                <a:spcPts val="0"/>
              </a:spcAft>
              <a:buClr>
                <a:schemeClr val="accent6"/>
              </a:buClr>
              <a:buSzPts val="1600"/>
              <a:buFont typeface="Montserrat"/>
              <a:buNone/>
              <a:defRPr sz="1600">
                <a:solidFill>
                  <a:schemeClr val="accent6"/>
                </a:solidFill>
                <a:latin typeface="Montserrat"/>
                <a:ea typeface="Montserrat"/>
                <a:cs typeface="Montserrat"/>
                <a:sym typeface="Montserrat"/>
              </a:defRPr>
            </a:lvl7pPr>
            <a:lvl8pPr lvl="7" rtl="0" algn="ctr">
              <a:lnSpc>
                <a:spcPct val="90000"/>
              </a:lnSpc>
              <a:spcBef>
                <a:spcPts val="0"/>
              </a:spcBef>
              <a:spcAft>
                <a:spcPts val="0"/>
              </a:spcAft>
              <a:buClr>
                <a:schemeClr val="accent6"/>
              </a:buClr>
              <a:buSzPts val="1600"/>
              <a:buFont typeface="Montserrat"/>
              <a:buNone/>
              <a:defRPr sz="1600">
                <a:solidFill>
                  <a:schemeClr val="accent6"/>
                </a:solidFill>
                <a:latin typeface="Montserrat"/>
                <a:ea typeface="Montserrat"/>
                <a:cs typeface="Montserrat"/>
                <a:sym typeface="Montserrat"/>
              </a:defRPr>
            </a:lvl8pPr>
            <a:lvl9pPr lvl="8" rtl="0" algn="ctr">
              <a:lnSpc>
                <a:spcPct val="90000"/>
              </a:lnSpc>
              <a:spcBef>
                <a:spcPts val="0"/>
              </a:spcBef>
              <a:spcAft>
                <a:spcPts val="0"/>
              </a:spcAft>
              <a:buClr>
                <a:schemeClr val="accent6"/>
              </a:buClr>
              <a:buSzPts val="1600"/>
              <a:buFont typeface="Montserrat"/>
              <a:buNone/>
              <a:defRPr sz="1600">
                <a:solidFill>
                  <a:schemeClr val="accent6"/>
                </a:solidFill>
                <a:latin typeface="Montserrat"/>
                <a:ea typeface="Montserrat"/>
                <a:cs typeface="Montserrat"/>
                <a:sym typeface="Montserrat"/>
              </a:defRPr>
            </a:lvl9pPr>
          </a:lstStyle>
          <a:p/>
        </p:txBody>
      </p:sp>
      <p:sp>
        <p:nvSpPr>
          <p:cNvPr id="7" name="Google Shape;7;p1"/>
          <p:cNvSpPr txBox="1"/>
          <p:nvPr>
            <p:ph idx="1" type="body"/>
          </p:nvPr>
        </p:nvSpPr>
        <p:spPr>
          <a:xfrm>
            <a:off x="1041075" y="1342825"/>
            <a:ext cx="7061700" cy="2828100"/>
          </a:xfrm>
          <a:prstGeom prst="rect">
            <a:avLst/>
          </a:prstGeom>
          <a:noFill/>
          <a:ln>
            <a:noFill/>
          </a:ln>
        </p:spPr>
        <p:txBody>
          <a:bodyPr anchorCtr="0" anchor="t" bIns="0" lIns="0" spcFirstLastPara="1" rIns="0" wrap="square" tIns="0">
            <a:noAutofit/>
          </a:bodyPr>
          <a:lstStyle>
            <a:lvl1pPr indent="-368300" lvl="0" marL="457200" rtl="0">
              <a:lnSpc>
                <a:spcPct val="115000"/>
              </a:lnSpc>
              <a:spcBef>
                <a:spcPts val="0"/>
              </a:spcBef>
              <a:spcAft>
                <a:spcPts val="0"/>
              </a:spcAft>
              <a:buClr>
                <a:schemeClr val="accent5"/>
              </a:buClr>
              <a:buSzPts val="2200"/>
              <a:buFont typeface="Frank Ruhl Libre Light"/>
              <a:buChar char="▫"/>
              <a:defRPr sz="2200">
                <a:solidFill>
                  <a:schemeClr val="dk1"/>
                </a:solidFill>
                <a:latin typeface="Frank Ruhl Libre Light"/>
                <a:ea typeface="Frank Ruhl Libre Light"/>
                <a:cs typeface="Frank Ruhl Libre Light"/>
                <a:sym typeface="Frank Ruhl Libre Light"/>
              </a:defRPr>
            </a:lvl1pPr>
            <a:lvl2pPr indent="-368300" lvl="1" marL="914400" rtl="0">
              <a:lnSpc>
                <a:spcPct val="115000"/>
              </a:lnSpc>
              <a:spcBef>
                <a:spcPts val="800"/>
              </a:spcBef>
              <a:spcAft>
                <a:spcPts val="0"/>
              </a:spcAft>
              <a:buClr>
                <a:schemeClr val="accent5"/>
              </a:buClr>
              <a:buSzPts val="2200"/>
              <a:buFont typeface="Frank Ruhl Libre Light"/>
              <a:buChar char="⬝"/>
              <a:defRPr sz="2200">
                <a:solidFill>
                  <a:schemeClr val="dk1"/>
                </a:solidFill>
                <a:latin typeface="Frank Ruhl Libre Light"/>
                <a:ea typeface="Frank Ruhl Libre Light"/>
                <a:cs typeface="Frank Ruhl Libre Light"/>
                <a:sym typeface="Frank Ruhl Libre Light"/>
              </a:defRPr>
            </a:lvl2pPr>
            <a:lvl3pPr indent="-368300" lvl="2" marL="1371600" rtl="0">
              <a:lnSpc>
                <a:spcPct val="115000"/>
              </a:lnSpc>
              <a:spcBef>
                <a:spcPts val="800"/>
              </a:spcBef>
              <a:spcAft>
                <a:spcPts val="0"/>
              </a:spcAft>
              <a:buClr>
                <a:schemeClr val="accent5"/>
              </a:buClr>
              <a:buSzPts val="2200"/>
              <a:buFont typeface="Frank Ruhl Libre Light"/>
              <a:buChar char="⬝"/>
              <a:defRPr sz="2200">
                <a:solidFill>
                  <a:schemeClr val="dk1"/>
                </a:solidFill>
                <a:latin typeface="Frank Ruhl Libre Light"/>
                <a:ea typeface="Frank Ruhl Libre Light"/>
                <a:cs typeface="Frank Ruhl Libre Light"/>
                <a:sym typeface="Frank Ruhl Libre Light"/>
              </a:defRPr>
            </a:lvl3pPr>
            <a:lvl4pPr indent="-368300" lvl="3" marL="1828800" rtl="0">
              <a:lnSpc>
                <a:spcPct val="115000"/>
              </a:lnSpc>
              <a:spcBef>
                <a:spcPts val="800"/>
              </a:spcBef>
              <a:spcAft>
                <a:spcPts val="0"/>
              </a:spcAft>
              <a:buClr>
                <a:schemeClr val="dk1"/>
              </a:buClr>
              <a:buSzPts val="2200"/>
              <a:buFont typeface="Frank Ruhl Libre Light"/>
              <a:buChar char="●"/>
              <a:defRPr sz="2200">
                <a:solidFill>
                  <a:schemeClr val="dk1"/>
                </a:solidFill>
                <a:latin typeface="Frank Ruhl Libre Light"/>
                <a:ea typeface="Frank Ruhl Libre Light"/>
                <a:cs typeface="Frank Ruhl Libre Light"/>
                <a:sym typeface="Frank Ruhl Libre Light"/>
              </a:defRPr>
            </a:lvl4pPr>
            <a:lvl5pPr indent="-368300" lvl="4" marL="2286000" rtl="0">
              <a:lnSpc>
                <a:spcPct val="115000"/>
              </a:lnSpc>
              <a:spcBef>
                <a:spcPts val="800"/>
              </a:spcBef>
              <a:spcAft>
                <a:spcPts val="0"/>
              </a:spcAft>
              <a:buClr>
                <a:schemeClr val="dk1"/>
              </a:buClr>
              <a:buSzPts val="2200"/>
              <a:buFont typeface="Frank Ruhl Libre Light"/>
              <a:buChar char="○"/>
              <a:defRPr sz="2200">
                <a:solidFill>
                  <a:schemeClr val="dk1"/>
                </a:solidFill>
                <a:latin typeface="Frank Ruhl Libre Light"/>
                <a:ea typeface="Frank Ruhl Libre Light"/>
                <a:cs typeface="Frank Ruhl Libre Light"/>
                <a:sym typeface="Frank Ruhl Libre Light"/>
              </a:defRPr>
            </a:lvl5pPr>
            <a:lvl6pPr indent="-368300" lvl="5" marL="2743200" rtl="0">
              <a:lnSpc>
                <a:spcPct val="115000"/>
              </a:lnSpc>
              <a:spcBef>
                <a:spcPts val="800"/>
              </a:spcBef>
              <a:spcAft>
                <a:spcPts val="0"/>
              </a:spcAft>
              <a:buClr>
                <a:schemeClr val="dk1"/>
              </a:buClr>
              <a:buSzPts val="2200"/>
              <a:buFont typeface="Frank Ruhl Libre Light"/>
              <a:buChar char="■"/>
              <a:defRPr sz="2200">
                <a:solidFill>
                  <a:schemeClr val="dk1"/>
                </a:solidFill>
                <a:latin typeface="Frank Ruhl Libre Light"/>
                <a:ea typeface="Frank Ruhl Libre Light"/>
                <a:cs typeface="Frank Ruhl Libre Light"/>
                <a:sym typeface="Frank Ruhl Libre Light"/>
              </a:defRPr>
            </a:lvl6pPr>
            <a:lvl7pPr indent="-368300" lvl="6" marL="3200400" rtl="0">
              <a:lnSpc>
                <a:spcPct val="115000"/>
              </a:lnSpc>
              <a:spcBef>
                <a:spcPts val="800"/>
              </a:spcBef>
              <a:spcAft>
                <a:spcPts val="0"/>
              </a:spcAft>
              <a:buClr>
                <a:schemeClr val="dk1"/>
              </a:buClr>
              <a:buSzPts val="2200"/>
              <a:buFont typeface="Frank Ruhl Libre Light"/>
              <a:buChar char="●"/>
              <a:defRPr sz="2200">
                <a:solidFill>
                  <a:schemeClr val="dk1"/>
                </a:solidFill>
                <a:latin typeface="Frank Ruhl Libre Light"/>
                <a:ea typeface="Frank Ruhl Libre Light"/>
                <a:cs typeface="Frank Ruhl Libre Light"/>
                <a:sym typeface="Frank Ruhl Libre Light"/>
              </a:defRPr>
            </a:lvl7pPr>
            <a:lvl8pPr indent="-368300" lvl="7" marL="3657600" rtl="0">
              <a:lnSpc>
                <a:spcPct val="115000"/>
              </a:lnSpc>
              <a:spcBef>
                <a:spcPts val="800"/>
              </a:spcBef>
              <a:spcAft>
                <a:spcPts val="0"/>
              </a:spcAft>
              <a:buClr>
                <a:schemeClr val="dk1"/>
              </a:buClr>
              <a:buSzPts val="2200"/>
              <a:buFont typeface="Frank Ruhl Libre Light"/>
              <a:buChar char="○"/>
              <a:defRPr sz="2200">
                <a:solidFill>
                  <a:schemeClr val="dk1"/>
                </a:solidFill>
                <a:latin typeface="Frank Ruhl Libre Light"/>
                <a:ea typeface="Frank Ruhl Libre Light"/>
                <a:cs typeface="Frank Ruhl Libre Light"/>
                <a:sym typeface="Frank Ruhl Libre Light"/>
              </a:defRPr>
            </a:lvl8pPr>
            <a:lvl9pPr indent="-368300" lvl="8" marL="4114800" rtl="0">
              <a:lnSpc>
                <a:spcPct val="115000"/>
              </a:lnSpc>
              <a:spcBef>
                <a:spcPts val="800"/>
              </a:spcBef>
              <a:spcAft>
                <a:spcPts val="800"/>
              </a:spcAft>
              <a:buClr>
                <a:schemeClr val="dk1"/>
              </a:buClr>
              <a:buSzPts val="2200"/>
              <a:buFont typeface="Frank Ruhl Libre Light"/>
              <a:buChar char="■"/>
              <a:defRPr sz="2200">
                <a:solidFill>
                  <a:schemeClr val="dk1"/>
                </a:solidFill>
                <a:latin typeface="Frank Ruhl Libre Light"/>
                <a:ea typeface="Frank Ruhl Libre Light"/>
                <a:cs typeface="Frank Ruhl Libre Light"/>
                <a:sym typeface="Frank Ruhl Libre Light"/>
              </a:defRPr>
            </a:lvl9pPr>
          </a:lstStyle>
          <a:p/>
        </p:txBody>
      </p:sp>
      <p:sp>
        <p:nvSpPr>
          <p:cNvPr id="8" name="Google Shape;8;p1"/>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lvl1pPr lvl="0" rtl="0" algn="ctr">
              <a:buNone/>
              <a:defRPr sz="1300">
                <a:solidFill>
                  <a:schemeClr val="accent4"/>
                </a:solidFill>
                <a:latin typeface="Montserrat"/>
                <a:ea typeface="Montserrat"/>
                <a:cs typeface="Montserrat"/>
                <a:sym typeface="Montserrat"/>
              </a:defRPr>
            </a:lvl1pPr>
            <a:lvl2pPr lvl="1" rtl="0" algn="ctr">
              <a:buNone/>
              <a:defRPr sz="1300">
                <a:solidFill>
                  <a:schemeClr val="accent4"/>
                </a:solidFill>
                <a:latin typeface="Montserrat"/>
                <a:ea typeface="Montserrat"/>
                <a:cs typeface="Montserrat"/>
                <a:sym typeface="Montserrat"/>
              </a:defRPr>
            </a:lvl2pPr>
            <a:lvl3pPr lvl="2" rtl="0" algn="ctr">
              <a:buNone/>
              <a:defRPr sz="1300">
                <a:solidFill>
                  <a:schemeClr val="accent4"/>
                </a:solidFill>
                <a:latin typeface="Montserrat"/>
                <a:ea typeface="Montserrat"/>
                <a:cs typeface="Montserrat"/>
                <a:sym typeface="Montserrat"/>
              </a:defRPr>
            </a:lvl3pPr>
            <a:lvl4pPr lvl="3" rtl="0" algn="ctr">
              <a:buNone/>
              <a:defRPr sz="1300">
                <a:solidFill>
                  <a:schemeClr val="accent4"/>
                </a:solidFill>
                <a:latin typeface="Montserrat"/>
                <a:ea typeface="Montserrat"/>
                <a:cs typeface="Montserrat"/>
                <a:sym typeface="Montserrat"/>
              </a:defRPr>
            </a:lvl4pPr>
            <a:lvl5pPr lvl="4" rtl="0" algn="ctr">
              <a:buNone/>
              <a:defRPr sz="1300">
                <a:solidFill>
                  <a:schemeClr val="accent4"/>
                </a:solidFill>
                <a:latin typeface="Montserrat"/>
                <a:ea typeface="Montserrat"/>
                <a:cs typeface="Montserrat"/>
                <a:sym typeface="Montserrat"/>
              </a:defRPr>
            </a:lvl5pPr>
            <a:lvl6pPr lvl="5" rtl="0" algn="ctr">
              <a:buNone/>
              <a:defRPr sz="1300">
                <a:solidFill>
                  <a:schemeClr val="accent4"/>
                </a:solidFill>
                <a:latin typeface="Montserrat"/>
                <a:ea typeface="Montserrat"/>
                <a:cs typeface="Montserrat"/>
                <a:sym typeface="Montserrat"/>
              </a:defRPr>
            </a:lvl6pPr>
            <a:lvl7pPr lvl="6" rtl="0" algn="ctr">
              <a:buNone/>
              <a:defRPr sz="1300">
                <a:solidFill>
                  <a:schemeClr val="accent4"/>
                </a:solidFill>
                <a:latin typeface="Montserrat"/>
                <a:ea typeface="Montserrat"/>
                <a:cs typeface="Montserrat"/>
                <a:sym typeface="Montserrat"/>
              </a:defRPr>
            </a:lvl7pPr>
            <a:lvl8pPr lvl="7" rtl="0" algn="ctr">
              <a:buNone/>
              <a:defRPr sz="1300">
                <a:solidFill>
                  <a:schemeClr val="accent4"/>
                </a:solidFill>
                <a:latin typeface="Montserrat"/>
                <a:ea typeface="Montserrat"/>
                <a:cs typeface="Montserrat"/>
                <a:sym typeface="Montserrat"/>
              </a:defRPr>
            </a:lvl8pPr>
            <a:lvl9pPr lvl="8" rtl="0" algn="ctr">
              <a:buNone/>
              <a:defRPr sz="1300">
                <a:solidFill>
                  <a:schemeClr val="accent4"/>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 name="Shape 67"/>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8.jpg"/><Relationship Id="rId4" Type="http://schemas.openxmlformats.org/officeDocument/2006/relationships/image" Target="../media/image23.png"/><Relationship Id="rId5"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19.jpg"/><Relationship Id="rId4" Type="http://schemas.openxmlformats.org/officeDocument/2006/relationships/image" Target="../media/image27.png"/><Relationship Id="rId5"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8.png"/><Relationship Id="rId4" Type="http://schemas.openxmlformats.org/officeDocument/2006/relationships/image" Target="../media/image22.png"/><Relationship Id="rId5"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29.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13.jpg"/><Relationship Id="rId5" Type="http://schemas.openxmlformats.org/officeDocument/2006/relationships/image" Target="../media/image26.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8.jpg"/><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8.jp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8.jpg"/><Relationship Id="rId4" Type="http://schemas.openxmlformats.org/officeDocument/2006/relationships/image" Target="../media/image21.png"/><Relationship Id="rId5" Type="http://schemas.openxmlformats.org/officeDocument/2006/relationships/image" Target="../media/image1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8.jpg"/><Relationship Id="rId4" Type="http://schemas.openxmlformats.org/officeDocument/2006/relationships/image" Target="../media/image2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9"/>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86" name="Google Shape;86;p19"/>
          <p:cNvSpPr txBox="1"/>
          <p:nvPr/>
        </p:nvSpPr>
        <p:spPr>
          <a:xfrm>
            <a:off x="1693925" y="1805775"/>
            <a:ext cx="4256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100">
              <a:latin typeface="Frank Ruhl Libre Light"/>
              <a:ea typeface="Frank Ruhl Libre Light"/>
              <a:cs typeface="Frank Ruhl Libre Light"/>
              <a:sym typeface="Frank Ruhl Libre Light"/>
            </a:endParaRPr>
          </a:p>
        </p:txBody>
      </p:sp>
      <p:sp>
        <p:nvSpPr>
          <p:cNvPr id="87" name="Google Shape;87;p19"/>
          <p:cNvSpPr/>
          <p:nvPr/>
        </p:nvSpPr>
        <p:spPr>
          <a:xfrm>
            <a:off x="666900" y="652200"/>
            <a:ext cx="7810200" cy="38391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p>
        </p:txBody>
      </p:sp>
      <p:sp>
        <p:nvSpPr>
          <p:cNvPr id="88" name="Google Shape;88;p19"/>
          <p:cNvSpPr txBox="1"/>
          <p:nvPr/>
        </p:nvSpPr>
        <p:spPr>
          <a:xfrm>
            <a:off x="1233850" y="1657625"/>
            <a:ext cx="6754200" cy="1102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800"/>
              </a:spcBef>
              <a:spcAft>
                <a:spcPts val="0"/>
              </a:spcAft>
              <a:buNone/>
            </a:pPr>
            <a:r>
              <a:rPr lang="en" sz="1100">
                <a:solidFill>
                  <a:schemeClr val="accent6"/>
                </a:solidFill>
                <a:latin typeface="EB Garamond"/>
                <a:ea typeface="EB Garamond"/>
                <a:cs typeface="EB Garamond"/>
                <a:sym typeface="EB Garamond"/>
              </a:rPr>
              <a:t>MARITA CHATZIPANAGIOTOU</a:t>
            </a:r>
            <a:r>
              <a:rPr lang="en" sz="1100">
                <a:solidFill>
                  <a:schemeClr val="accent6"/>
                </a:solidFill>
                <a:latin typeface="EB Garamond"/>
                <a:ea typeface="EB Garamond"/>
                <a:cs typeface="EB Garamond"/>
                <a:sym typeface="EB Garamond"/>
              </a:rPr>
              <a:t>, Athens University of Economics And Business</a:t>
            </a:r>
            <a:endParaRPr sz="1100">
              <a:solidFill>
                <a:schemeClr val="accent6"/>
              </a:solidFill>
              <a:latin typeface="EB Garamond"/>
              <a:ea typeface="EB Garamond"/>
              <a:cs typeface="EB Garamond"/>
              <a:sym typeface="EB Garamond"/>
            </a:endParaRPr>
          </a:p>
          <a:p>
            <a:pPr indent="0" lvl="0" marL="0" rtl="0" algn="l">
              <a:lnSpc>
                <a:spcPct val="90000"/>
              </a:lnSpc>
              <a:spcBef>
                <a:spcPts val="800"/>
              </a:spcBef>
              <a:spcAft>
                <a:spcPts val="0"/>
              </a:spcAft>
              <a:buClr>
                <a:srgbClr val="000000"/>
              </a:buClr>
              <a:buSzPts val="1800"/>
              <a:buFont typeface="Arial"/>
              <a:buNone/>
            </a:pPr>
            <a:r>
              <a:rPr lang="en" sz="1100">
                <a:solidFill>
                  <a:schemeClr val="accent6"/>
                </a:solidFill>
                <a:latin typeface="EB Garamond"/>
                <a:ea typeface="EB Garamond"/>
                <a:cs typeface="EB Garamond"/>
                <a:sym typeface="EB Garamond"/>
              </a:rPr>
              <a:t>EWA MACHOTKA, Stockholm University</a:t>
            </a:r>
            <a:endParaRPr sz="1100">
              <a:solidFill>
                <a:schemeClr val="accent6"/>
              </a:solidFill>
              <a:latin typeface="EB Garamond"/>
              <a:ea typeface="EB Garamond"/>
              <a:cs typeface="EB Garamond"/>
              <a:sym typeface="EB Garamond"/>
            </a:endParaRPr>
          </a:p>
          <a:p>
            <a:pPr indent="0" lvl="0" marL="0" rtl="0" algn="l">
              <a:lnSpc>
                <a:spcPct val="90000"/>
              </a:lnSpc>
              <a:spcBef>
                <a:spcPts val="800"/>
              </a:spcBef>
              <a:spcAft>
                <a:spcPts val="0"/>
              </a:spcAft>
              <a:buNone/>
            </a:pPr>
            <a:r>
              <a:rPr lang="en" sz="1100">
                <a:solidFill>
                  <a:schemeClr val="accent6"/>
                </a:solidFill>
                <a:latin typeface="EB Garamond"/>
                <a:ea typeface="EB Garamond"/>
                <a:cs typeface="EB Garamond"/>
                <a:sym typeface="EB Garamond"/>
              </a:rPr>
              <a:t>JOHN PAVLOPOULOS, Stockholm University </a:t>
            </a:r>
            <a:endParaRPr sz="1100">
              <a:solidFill>
                <a:schemeClr val="accent6"/>
              </a:solidFill>
              <a:latin typeface="EB Garamond"/>
              <a:ea typeface="EB Garamond"/>
              <a:cs typeface="EB Garamond"/>
              <a:sym typeface="EB Garamond"/>
            </a:endParaRPr>
          </a:p>
          <a:p>
            <a:pPr indent="0" lvl="0" marL="0" rtl="0" algn="r">
              <a:lnSpc>
                <a:spcPct val="90000"/>
              </a:lnSpc>
              <a:spcBef>
                <a:spcPts val="800"/>
              </a:spcBef>
              <a:spcAft>
                <a:spcPts val="0"/>
              </a:spcAft>
              <a:buClr>
                <a:srgbClr val="000000"/>
              </a:buClr>
              <a:buSzPts val="1800"/>
              <a:buFont typeface="Arial"/>
              <a:buNone/>
            </a:pPr>
            <a:r>
              <a:t/>
            </a:r>
            <a:endParaRPr sz="1100">
              <a:latin typeface="Frank Ruhl Libre Light"/>
              <a:ea typeface="Frank Ruhl Libre Light"/>
              <a:cs typeface="Frank Ruhl Libre Light"/>
              <a:sym typeface="Frank Ruhl Libre Light"/>
            </a:endParaRPr>
          </a:p>
        </p:txBody>
      </p:sp>
      <p:sp>
        <p:nvSpPr>
          <p:cNvPr id="89" name="Google Shape;89;p19"/>
          <p:cNvSpPr txBox="1"/>
          <p:nvPr/>
        </p:nvSpPr>
        <p:spPr>
          <a:xfrm>
            <a:off x="1256900" y="2670100"/>
            <a:ext cx="65841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300">
                <a:solidFill>
                  <a:srgbClr val="073763"/>
                </a:solidFill>
                <a:latin typeface="EB Garamond"/>
                <a:ea typeface="EB Garamond"/>
                <a:cs typeface="EB Garamond"/>
                <a:sym typeface="EB Garamond"/>
              </a:rPr>
              <a:t>A Study of Distant Viewing </a:t>
            </a:r>
            <a:r>
              <a:rPr b="1" lang="en" sz="2300">
                <a:solidFill>
                  <a:srgbClr val="073763"/>
                </a:solidFill>
                <a:latin typeface="EB Garamond"/>
                <a:ea typeface="EB Garamond"/>
                <a:cs typeface="EB Garamond"/>
                <a:sym typeface="EB Garamond"/>
              </a:rPr>
              <a:t>of </a:t>
            </a:r>
            <a:r>
              <a:rPr b="1" i="1" lang="en" sz="2300">
                <a:solidFill>
                  <a:srgbClr val="073763"/>
                </a:solidFill>
                <a:latin typeface="EB Garamond"/>
                <a:ea typeface="EB Garamond"/>
                <a:cs typeface="EB Garamond"/>
                <a:sym typeface="EB Garamond"/>
              </a:rPr>
              <a:t>Ukiyo-e</a:t>
            </a:r>
            <a:r>
              <a:rPr b="1" lang="en" sz="2300">
                <a:solidFill>
                  <a:srgbClr val="073763"/>
                </a:solidFill>
                <a:latin typeface="EB Garamond"/>
                <a:ea typeface="EB Garamond"/>
                <a:cs typeface="EB Garamond"/>
                <a:sym typeface="EB Garamond"/>
              </a:rPr>
              <a:t> Prints</a:t>
            </a:r>
            <a:r>
              <a:rPr lang="en" sz="2300">
                <a:solidFill>
                  <a:schemeClr val="accent4"/>
                </a:solidFill>
                <a:latin typeface="EB Garamond"/>
                <a:ea typeface="EB Garamond"/>
                <a:cs typeface="EB Garamond"/>
                <a:sym typeface="EB Garamond"/>
              </a:rPr>
              <a:t> </a:t>
            </a:r>
            <a:endParaRPr sz="2300">
              <a:solidFill>
                <a:schemeClr val="accent4"/>
              </a:solidFill>
              <a:latin typeface="EB Garamond"/>
              <a:ea typeface="EB Garamond"/>
              <a:cs typeface="EB Garamond"/>
              <a:sym typeface="EB Garamond"/>
            </a:endParaRPr>
          </a:p>
        </p:txBody>
      </p:sp>
      <p:sp>
        <p:nvSpPr>
          <p:cNvPr id="90" name="Google Shape;90;p19"/>
          <p:cNvSpPr txBox="1"/>
          <p:nvPr/>
        </p:nvSpPr>
        <p:spPr>
          <a:xfrm>
            <a:off x="1256900" y="3104850"/>
            <a:ext cx="6754200" cy="1102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800"/>
              </a:spcBef>
              <a:spcAft>
                <a:spcPts val="0"/>
              </a:spcAft>
              <a:buNone/>
            </a:pPr>
            <a:r>
              <a:rPr lang="en" sz="1100">
                <a:solidFill>
                  <a:schemeClr val="accent6"/>
                </a:solidFill>
                <a:latin typeface="EB Garamond"/>
                <a:ea typeface="EB Garamond"/>
                <a:cs typeface="EB Garamond"/>
                <a:sym typeface="EB Garamond"/>
              </a:rPr>
              <a:t>KONSTANTINA LIAGKOU, Athens University of Economics And Business</a:t>
            </a:r>
            <a:endParaRPr sz="1100">
              <a:solidFill>
                <a:schemeClr val="accent6"/>
              </a:solidFill>
              <a:latin typeface="EB Garamond"/>
              <a:ea typeface="EB Garamond"/>
              <a:cs typeface="EB Garamond"/>
              <a:sym typeface="EB Garamond"/>
            </a:endParaRPr>
          </a:p>
          <a:p>
            <a:pPr indent="0" lvl="0" marL="0" rtl="0" algn="l">
              <a:lnSpc>
                <a:spcPct val="90000"/>
              </a:lnSpc>
              <a:spcBef>
                <a:spcPts val="800"/>
              </a:spcBef>
              <a:spcAft>
                <a:spcPts val="0"/>
              </a:spcAft>
              <a:buNone/>
            </a:pPr>
            <a:r>
              <a:rPr lang="en" sz="1100">
                <a:solidFill>
                  <a:schemeClr val="accent6"/>
                </a:solidFill>
                <a:latin typeface="EB Garamond"/>
                <a:ea typeface="EB Garamond"/>
                <a:cs typeface="EB Garamond"/>
                <a:sym typeface="EB Garamond"/>
              </a:rPr>
              <a:t>JOHN PAVLOPOULOS, Stockholm University </a:t>
            </a:r>
            <a:endParaRPr sz="600">
              <a:solidFill>
                <a:schemeClr val="accent6"/>
              </a:solidFill>
              <a:latin typeface="Frank Ruhl Libre Light"/>
              <a:ea typeface="Frank Ruhl Libre Light"/>
              <a:cs typeface="Frank Ruhl Libre Light"/>
              <a:sym typeface="Frank Ruhl Libre Light"/>
            </a:endParaRPr>
          </a:p>
          <a:p>
            <a:pPr indent="0" lvl="0" marL="0" rtl="0" algn="l">
              <a:lnSpc>
                <a:spcPct val="90000"/>
              </a:lnSpc>
              <a:spcBef>
                <a:spcPts val="800"/>
              </a:spcBef>
              <a:spcAft>
                <a:spcPts val="0"/>
              </a:spcAft>
              <a:buClr>
                <a:srgbClr val="000000"/>
              </a:buClr>
              <a:buSzPts val="1800"/>
              <a:buFont typeface="Arial"/>
              <a:buNone/>
            </a:pPr>
            <a:r>
              <a:rPr lang="en" sz="1100">
                <a:solidFill>
                  <a:schemeClr val="accent6"/>
                </a:solidFill>
                <a:latin typeface="EB Garamond"/>
                <a:ea typeface="EB Garamond"/>
                <a:cs typeface="EB Garamond"/>
                <a:sym typeface="EB Garamond"/>
              </a:rPr>
              <a:t>EWA MACHOTKA, Stockholm University</a:t>
            </a:r>
            <a:endParaRPr sz="1100">
              <a:solidFill>
                <a:schemeClr val="accent6"/>
              </a:solidFill>
              <a:latin typeface="EB Garamond"/>
              <a:ea typeface="EB Garamond"/>
              <a:cs typeface="EB Garamond"/>
              <a:sym typeface="EB Garamond"/>
            </a:endParaRPr>
          </a:p>
          <a:p>
            <a:pPr indent="0" lvl="0" marL="0" rtl="0" algn="r">
              <a:lnSpc>
                <a:spcPct val="90000"/>
              </a:lnSpc>
              <a:spcBef>
                <a:spcPts val="800"/>
              </a:spcBef>
              <a:spcAft>
                <a:spcPts val="0"/>
              </a:spcAft>
              <a:buClr>
                <a:srgbClr val="000000"/>
              </a:buClr>
              <a:buSzPts val="1800"/>
              <a:buFont typeface="Arial"/>
              <a:buNone/>
            </a:pPr>
            <a:r>
              <a:t/>
            </a:r>
            <a:endParaRPr sz="1100">
              <a:latin typeface="Frank Ruhl Libre Light"/>
              <a:ea typeface="Frank Ruhl Libre Light"/>
              <a:cs typeface="Frank Ruhl Libre Light"/>
              <a:sym typeface="Frank Ruhl Libre Light"/>
            </a:endParaRPr>
          </a:p>
        </p:txBody>
      </p:sp>
      <p:pic>
        <p:nvPicPr>
          <p:cNvPr id="91" name="Google Shape;91;p19"/>
          <p:cNvPicPr preferRelativeResize="0"/>
          <p:nvPr/>
        </p:nvPicPr>
        <p:blipFill>
          <a:blip r:embed="rId3">
            <a:alphaModFix/>
          </a:blip>
          <a:stretch>
            <a:fillRect/>
          </a:stretch>
        </p:blipFill>
        <p:spPr>
          <a:xfrm>
            <a:off x="7494475" y="3544200"/>
            <a:ext cx="849774" cy="832799"/>
          </a:xfrm>
          <a:prstGeom prst="rect">
            <a:avLst/>
          </a:prstGeom>
          <a:noFill/>
          <a:ln>
            <a:noFill/>
          </a:ln>
        </p:spPr>
      </p:pic>
      <p:pic>
        <p:nvPicPr>
          <p:cNvPr id="92" name="Google Shape;92;p19"/>
          <p:cNvPicPr preferRelativeResize="0"/>
          <p:nvPr/>
        </p:nvPicPr>
        <p:blipFill>
          <a:blip r:embed="rId4">
            <a:alphaModFix/>
          </a:blip>
          <a:stretch>
            <a:fillRect/>
          </a:stretch>
        </p:blipFill>
        <p:spPr>
          <a:xfrm>
            <a:off x="5438375" y="3884100"/>
            <a:ext cx="1886874" cy="492900"/>
          </a:xfrm>
          <a:prstGeom prst="rect">
            <a:avLst/>
          </a:prstGeom>
          <a:noFill/>
          <a:ln>
            <a:noFill/>
          </a:ln>
        </p:spPr>
      </p:pic>
      <p:sp>
        <p:nvSpPr>
          <p:cNvPr id="93" name="Google Shape;93;p19"/>
          <p:cNvSpPr txBox="1"/>
          <p:nvPr/>
        </p:nvSpPr>
        <p:spPr>
          <a:xfrm>
            <a:off x="1233850" y="859425"/>
            <a:ext cx="6946500" cy="124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300">
                <a:solidFill>
                  <a:srgbClr val="073763"/>
                </a:solidFill>
                <a:latin typeface="EB Garamond"/>
                <a:ea typeface="EB Garamond"/>
                <a:cs typeface="EB Garamond"/>
                <a:sym typeface="EB Garamond"/>
              </a:rPr>
              <a:t>Automated recognition of geographical named entities in titles of </a:t>
            </a:r>
            <a:r>
              <a:rPr b="1" i="1" lang="en" sz="2300">
                <a:solidFill>
                  <a:srgbClr val="073763"/>
                </a:solidFill>
                <a:latin typeface="EB Garamond"/>
                <a:ea typeface="EB Garamond"/>
                <a:cs typeface="EB Garamond"/>
                <a:sym typeface="EB Garamond"/>
              </a:rPr>
              <a:t>Ukiyo-e</a:t>
            </a:r>
            <a:r>
              <a:rPr b="1" lang="en" sz="2300">
                <a:solidFill>
                  <a:srgbClr val="073763"/>
                </a:solidFill>
                <a:latin typeface="EB Garamond"/>
                <a:ea typeface="EB Garamond"/>
                <a:cs typeface="EB Garamond"/>
                <a:sym typeface="EB Garamond"/>
              </a:rPr>
              <a:t> prints</a:t>
            </a:r>
            <a:endParaRPr b="1" sz="2300">
              <a:solidFill>
                <a:srgbClr val="073763"/>
              </a:solidFill>
              <a:latin typeface="EB Garamond"/>
              <a:ea typeface="EB Garamond"/>
              <a:cs typeface="EB Garamond"/>
              <a:sym typeface="EB Garamond"/>
            </a:endParaRPr>
          </a:p>
          <a:p>
            <a:pPr indent="0" lvl="0" marL="0" rtl="0" algn="ctr">
              <a:spcBef>
                <a:spcPts val="0"/>
              </a:spcBef>
              <a:spcAft>
                <a:spcPts val="0"/>
              </a:spcAft>
              <a:buNone/>
            </a:pPr>
            <a:r>
              <a:t/>
            </a:r>
            <a:endParaRPr b="1" sz="2300">
              <a:solidFill>
                <a:srgbClr val="073763"/>
              </a:solidFill>
              <a:latin typeface="EB Garamond"/>
              <a:ea typeface="EB Garamond"/>
              <a:cs typeface="EB Garamond"/>
              <a:sym typeface="EB Garamo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1" name="Shape 261"/>
        <p:cNvGrpSpPr/>
        <p:nvPr/>
      </p:nvGrpSpPr>
      <p:grpSpPr>
        <a:xfrm>
          <a:off x="0" y="0"/>
          <a:ext cx="0" cy="0"/>
          <a:chOff x="0" y="0"/>
          <a:chExt cx="0" cy="0"/>
        </a:xfrm>
      </p:grpSpPr>
      <p:sp>
        <p:nvSpPr>
          <p:cNvPr id="262" name="Google Shape;262;p28"/>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263" name="Google Shape;263;p28"/>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264" name="Google Shape;264;p28"/>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265" name="Google Shape;265;p28"/>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266" name="Google Shape;266;p28"/>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267" name="Google Shape;267;p28"/>
          <p:cNvSpPr/>
          <p:nvPr/>
        </p:nvSpPr>
        <p:spPr>
          <a:xfrm>
            <a:off x="556750" y="115300"/>
            <a:ext cx="8030700" cy="431100"/>
          </a:xfrm>
          <a:prstGeom prst="rect">
            <a:avLst/>
          </a:prstGeom>
          <a:solidFill>
            <a:srgbClr val="000000">
              <a:alpha val="40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txBox="1"/>
          <p:nvPr>
            <p:ph idx="4294967295" type="title"/>
          </p:nvPr>
        </p:nvSpPr>
        <p:spPr>
          <a:xfrm>
            <a:off x="1722700" y="97300"/>
            <a:ext cx="5698800" cy="4671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1900">
                <a:solidFill>
                  <a:schemeClr val="lt1"/>
                </a:solidFill>
                <a:latin typeface="EB Garamond"/>
                <a:ea typeface="EB Garamond"/>
                <a:cs typeface="EB Garamond"/>
                <a:sym typeface="EB Garamond"/>
              </a:rPr>
              <a:t>Dataset development</a:t>
            </a:r>
            <a:endParaRPr b="1" i="1" sz="1900">
              <a:solidFill>
                <a:schemeClr val="lt1"/>
              </a:solidFill>
              <a:latin typeface="EB Garamond"/>
              <a:ea typeface="EB Garamond"/>
              <a:cs typeface="EB Garamond"/>
              <a:sym typeface="EB Garamond"/>
            </a:endParaRPr>
          </a:p>
        </p:txBody>
      </p:sp>
      <p:graphicFrame>
        <p:nvGraphicFramePr>
          <p:cNvPr id="269" name="Google Shape;269;p28"/>
          <p:cNvGraphicFramePr/>
          <p:nvPr/>
        </p:nvGraphicFramePr>
        <p:xfrm>
          <a:off x="3037275" y="789775"/>
          <a:ext cx="3000000" cy="3000000"/>
        </p:xfrm>
        <a:graphic>
          <a:graphicData uri="http://schemas.openxmlformats.org/drawingml/2006/table">
            <a:tbl>
              <a:tblPr>
                <a:noFill/>
                <a:tableStyleId>{3E8C03FA-596C-4D64-8E56-CBEAB75A77A1}</a:tableStyleId>
              </a:tblPr>
              <a:tblGrid>
                <a:gridCol w="1601750"/>
                <a:gridCol w="488075"/>
                <a:gridCol w="413300"/>
                <a:gridCol w="435750"/>
              </a:tblGrid>
              <a:tr h="534900">
                <a:tc>
                  <a:txBody>
                    <a:bodyPr/>
                    <a:lstStyle/>
                    <a:p>
                      <a:pPr indent="0" lvl="0" marL="0" rtl="0" algn="l">
                        <a:spcBef>
                          <a:spcPts val="0"/>
                        </a:spcBef>
                        <a:spcAft>
                          <a:spcPts val="0"/>
                        </a:spcAft>
                        <a:buNone/>
                      </a:pPr>
                      <a:r>
                        <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Avg</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Min</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Max</a:t>
                      </a:r>
                      <a:endParaRPr b="1" sz="1000">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rtl="0" algn="l">
                        <a:spcBef>
                          <a:spcPts val="0"/>
                        </a:spcBef>
                        <a:spcAft>
                          <a:spcPts val="0"/>
                        </a:spcAft>
                        <a:buNone/>
                      </a:pPr>
                      <a:r>
                        <a:rPr b="1" lang="en" sz="1000">
                          <a:solidFill>
                            <a:schemeClr val="accent4"/>
                          </a:solidFill>
                          <a:latin typeface="EB Garamond"/>
                          <a:ea typeface="EB Garamond"/>
                          <a:cs typeface="EB Garamond"/>
                          <a:sym typeface="EB Garamond"/>
                        </a:rPr>
                        <a:t>tags per title</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2.33</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1</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11</a:t>
                      </a:r>
                      <a:endParaRPr b="1" sz="1000">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rtl="0" algn="l">
                        <a:spcBef>
                          <a:spcPts val="0"/>
                        </a:spcBef>
                        <a:spcAft>
                          <a:spcPts val="0"/>
                        </a:spcAft>
                        <a:buNone/>
                      </a:pPr>
                      <a:r>
                        <a:rPr b="1" lang="en" sz="1000">
                          <a:solidFill>
                            <a:schemeClr val="accent4"/>
                          </a:solidFill>
                          <a:latin typeface="EB Garamond"/>
                          <a:ea typeface="EB Garamond"/>
                          <a:cs typeface="EB Garamond"/>
                          <a:sym typeface="EB Garamond"/>
                        </a:rPr>
                        <a:t>characters per GPE tag</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2.62</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1</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8</a:t>
                      </a:r>
                      <a:endParaRPr b="1" sz="1000">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rtl="0" algn="l">
                        <a:spcBef>
                          <a:spcPts val="0"/>
                        </a:spcBef>
                        <a:spcAft>
                          <a:spcPts val="0"/>
                        </a:spcAft>
                        <a:buNone/>
                      </a:pPr>
                      <a:r>
                        <a:rPr b="1" lang="en" sz="1000">
                          <a:solidFill>
                            <a:schemeClr val="accent4"/>
                          </a:solidFill>
                          <a:latin typeface="EB Garamond"/>
                          <a:ea typeface="EB Garamond"/>
                          <a:cs typeface="EB Garamond"/>
                          <a:sym typeface="EB Garamond"/>
                        </a:rPr>
                        <a:t>characters per LOC tag </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2.93</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2</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5</a:t>
                      </a:r>
                      <a:endParaRPr b="1" sz="1000">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rtl="0" algn="l">
                        <a:spcBef>
                          <a:spcPts val="0"/>
                        </a:spcBef>
                        <a:spcAft>
                          <a:spcPts val="0"/>
                        </a:spcAft>
                        <a:buNone/>
                      </a:pPr>
                      <a:r>
                        <a:rPr b="1" lang="en" sz="1000">
                          <a:solidFill>
                            <a:schemeClr val="accent4"/>
                          </a:solidFill>
                          <a:latin typeface="EB Garamond"/>
                          <a:ea typeface="EB Garamond"/>
                          <a:cs typeface="EB Garamond"/>
                          <a:sym typeface="EB Garamond"/>
                        </a:rPr>
                        <a:t>cartouches per title</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 2.50 </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1</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11</a:t>
                      </a:r>
                      <a:endParaRPr b="1" sz="1000">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rtl="0" algn="l">
                        <a:spcBef>
                          <a:spcPts val="0"/>
                        </a:spcBef>
                        <a:spcAft>
                          <a:spcPts val="0"/>
                        </a:spcAft>
                        <a:buNone/>
                      </a:pPr>
                      <a:r>
                        <a:rPr b="1" lang="en" sz="1000">
                          <a:solidFill>
                            <a:schemeClr val="accent4"/>
                          </a:solidFill>
                          <a:latin typeface="EB Garamond"/>
                          <a:ea typeface="EB Garamond"/>
                          <a:cs typeface="EB Garamond"/>
                          <a:sym typeface="EB Garamond"/>
                        </a:rPr>
                        <a:t>character tokens per title</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19.68</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5</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59</a:t>
                      </a:r>
                      <a:endParaRPr b="1" sz="1000">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rtl="0" algn="l">
                        <a:spcBef>
                          <a:spcPts val="0"/>
                        </a:spcBef>
                        <a:spcAft>
                          <a:spcPts val="0"/>
                        </a:spcAft>
                        <a:buNone/>
                      </a:pPr>
                      <a:r>
                        <a:rPr b="1" lang="en" sz="1000">
                          <a:solidFill>
                            <a:schemeClr val="accent4"/>
                          </a:solidFill>
                          <a:latin typeface="EB Garamond"/>
                          <a:ea typeface="EB Garamond"/>
                          <a:cs typeface="EB Garamond"/>
                          <a:sym typeface="EB Garamond"/>
                        </a:rPr>
                        <a:t>WordPiece tokens per title</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17.17</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6</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54</a:t>
                      </a:r>
                      <a:endParaRPr b="1" sz="1000">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rtl="0" algn="l">
                        <a:spcBef>
                          <a:spcPts val="0"/>
                        </a:spcBef>
                        <a:spcAft>
                          <a:spcPts val="0"/>
                        </a:spcAft>
                        <a:buNone/>
                      </a:pPr>
                      <a:r>
                        <a:rPr b="1" lang="en" sz="1000">
                          <a:solidFill>
                            <a:schemeClr val="accent4"/>
                          </a:solidFill>
                          <a:latin typeface="EB Garamond"/>
                          <a:ea typeface="EB Garamond"/>
                          <a:cs typeface="EB Garamond"/>
                          <a:sym typeface="EB Garamond"/>
                        </a:rPr>
                        <a:t>length per token</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1.52 </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1</a:t>
                      </a:r>
                      <a:endParaRPr b="1" sz="1000">
                        <a:solidFill>
                          <a:schemeClr val="accent4"/>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000">
                          <a:solidFill>
                            <a:schemeClr val="accent4"/>
                          </a:solidFill>
                          <a:latin typeface="EB Garamond"/>
                          <a:ea typeface="EB Garamond"/>
                          <a:cs typeface="EB Garamond"/>
                          <a:sym typeface="EB Garamond"/>
                        </a:rPr>
                        <a:t>5</a:t>
                      </a:r>
                      <a:endParaRPr b="1" sz="1000">
                        <a:solidFill>
                          <a:schemeClr val="accent4"/>
                        </a:solidFill>
                        <a:latin typeface="EB Garamond"/>
                        <a:ea typeface="EB Garamond"/>
                        <a:cs typeface="EB Garamond"/>
                        <a:sym typeface="EB Garamond"/>
                      </a:endParaRPr>
                    </a:p>
                  </a:txBody>
                  <a:tcPr marT="91425" marB="91425" marR="91425" marL="91425"/>
                </a:tc>
              </a:tr>
            </a:tbl>
          </a:graphicData>
        </a:graphic>
      </p:graphicFrame>
      <p:pic>
        <p:nvPicPr>
          <p:cNvPr id="270" name="Google Shape;270;p28"/>
          <p:cNvPicPr preferRelativeResize="0"/>
          <p:nvPr/>
        </p:nvPicPr>
        <p:blipFill rotWithShape="1">
          <a:blip r:embed="rId4">
            <a:alphaModFix/>
          </a:blip>
          <a:srcRect b="0" l="53934" r="0" t="0"/>
          <a:stretch/>
        </p:blipFill>
        <p:spPr>
          <a:xfrm>
            <a:off x="6076500" y="789787"/>
            <a:ext cx="2278444" cy="1707376"/>
          </a:xfrm>
          <a:prstGeom prst="rect">
            <a:avLst/>
          </a:prstGeom>
          <a:noFill/>
          <a:ln>
            <a:noFill/>
          </a:ln>
        </p:spPr>
      </p:pic>
      <p:pic>
        <p:nvPicPr>
          <p:cNvPr id="271" name="Google Shape;271;p28"/>
          <p:cNvPicPr preferRelativeResize="0"/>
          <p:nvPr/>
        </p:nvPicPr>
        <p:blipFill rotWithShape="1">
          <a:blip r:embed="rId4">
            <a:alphaModFix/>
          </a:blip>
          <a:srcRect b="0" l="0" r="53934" t="0"/>
          <a:stretch/>
        </p:blipFill>
        <p:spPr>
          <a:xfrm>
            <a:off x="6076500" y="2648550"/>
            <a:ext cx="2278440" cy="1707376"/>
          </a:xfrm>
          <a:prstGeom prst="rect">
            <a:avLst/>
          </a:prstGeom>
          <a:noFill/>
          <a:ln>
            <a:noFill/>
          </a:ln>
        </p:spPr>
      </p:pic>
      <p:pic>
        <p:nvPicPr>
          <p:cNvPr id="272" name="Google Shape;272;p28"/>
          <p:cNvPicPr preferRelativeResize="0"/>
          <p:nvPr/>
        </p:nvPicPr>
        <p:blipFill>
          <a:blip r:embed="rId5">
            <a:alphaModFix/>
          </a:blip>
          <a:stretch>
            <a:fillRect/>
          </a:stretch>
        </p:blipFill>
        <p:spPr>
          <a:xfrm>
            <a:off x="785525" y="1090850"/>
            <a:ext cx="2151437" cy="2428798"/>
          </a:xfrm>
          <a:prstGeom prst="rect">
            <a:avLst/>
          </a:prstGeom>
          <a:noFill/>
          <a:ln>
            <a:noFill/>
          </a:ln>
        </p:spPr>
      </p:pic>
      <p:sp>
        <p:nvSpPr>
          <p:cNvPr id="273" name="Google Shape;273;p28"/>
          <p:cNvSpPr txBox="1"/>
          <p:nvPr/>
        </p:nvSpPr>
        <p:spPr>
          <a:xfrm>
            <a:off x="3037275" y="3867550"/>
            <a:ext cx="2938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solidFill>
                  <a:schemeClr val="accent4"/>
                </a:solidFill>
                <a:latin typeface="EB Garamond"/>
                <a:ea typeface="EB Garamond"/>
                <a:cs typeface="EB Garamond"/>
                <a:sym typeface="EB Garamond"/>
              </a:rPr>
              <a:t>Table: Ukiyo-e prints statistics that count of a number of dimensions</a:t>
            </a:r>
            <a:endParaRPr b="1" i="1" sz="1200">
              <a:solidFill>
                <a:schemeClr val="accent4"/>
              </a:solidFill>
              <a:latin typeface="EB Garamond"/>
              <a:ea typeface="EB Garamond"/>
              <a:cs typeface="EB Garamond"/>
              <a:sym typeface="EB Garamond"/>
            </a:endParaRPr>
          </a:p>
        </p:txBody>
      </p:sp>
      <p:sp>
        <p:nvSpPr>
          <p:cNvPr id="274" name="Google Shape;274;p28"/>
          <p:cNvSpPr txBox="1"/>
          <p:nvPr/>
        </p:nvSpPr>
        <p:spPr>
          <a:xfrm>
            <a:off x="1420950" y="695675"/>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Frank Ruhl Libre Light"/>
              <a:ea typeface="Frank Ruhl Libre Light"/>
              <a:cs typeface="Frank Ruhl Libre Light"/>
              <a:sym typeface="Frank Ruhl Libre Light"/>
            </a:endParaRPr>
          </a:p>
        </p:txBody>
      </p:sp>
      <p:sp>
        <p:nvSpPr>
          <p:cNvPr id="275" name="Google Shape;275;p28"/>
          <p:cNvSpPr/>
          <p:nvPr/>
        </p:nvSpPr>
        <p:spPr>
          <a:xfrm>
            <a:off x="785650" y="1090838"/>
            <a:ext cx="2151300" cy="2428800"/>
          </a:xfrm>
          <a:prstGeom prst="rect">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8"/>
          <p:cNvSpPr/>
          <p:nvPr/>
        </p:nvSpPr>
        <p:spPr>
          <a:xfrm>
            <a:off x="6076600" y="791875"/>
            <a:ext cx="2278500" cy="1707300"/>
          </a:xfrm>
          <a:prstGeom prst="rect">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8"/>
          <p:cNvSpPr/>
          <p:nvPr/>
        </p:nvSpPr>
        <p:spPr>
          <a:xfrm>
            <a:off x="6076475" y="2648588"/>
            <a:ext cx="2278500" cy="1707300"/>
          </a:xfrm>
          <a:prstGeom prst="rect">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8"/>
          <p:cNvSpPr txBox="1"/>
          <p:nvPr/>
        </p:nvSpPr>
        <p:spPr>
          <a:xfrm>
            <a:off x="1487475" y="1413175"/>
            <a:ext cx="836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chemeClr val="accent4"/>
              </a:solidFill>
              <a:latin typeface="Frank Ruhl Libre Light"/>
              <a:ea typeface="Frank Ruhl Libre Light"/>
              <a:cs typeface="Frank Ruhl Libre Light"/>
              <a:sym typeface="Frank Ruhl Libre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9"/>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284" name="Google Shape;284;p29"/>
          <p:cNvSpPr/>
          <p:nvPr/>
        </p:nvSpPr>
        <p:spPr>
          <a:xfrm>
            <a:off x="-75" y="2066703"/>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228600">
            <a:solidFill>
              <a:schemeClr val="dk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000">
              <a:solidFill>
                <a:srgbClr val="595959"/>
              </a:solidFill>
              <a:latin typeface="Calibri"/>
              <a:ea typeface="Calibri"/>
              <a:cs typeface="Calibri"/>
              <a:sym typeface="Calibri"/>
            </a:endParaRPr>
          </a:p>
        </p:txBody>
      </p:sp>
      <p:sp>
        <p:nvSpPr>
          <p:cNvPr id="285" name="Google Shape;285;p29"/>
          <p:cNvSpPr/>
          <p:nvPr/>
        </p:nvSpPr>
        <p:spPr>
          <a:xfrm>
            <a:off x="-75" y="2066703"/>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19050">
            <a:solidFill>
              <a:schemeClr val="lt1"/>
            </a:solidFill>
            <a:prstDash val="dash"/>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000">
              <a:solidFill>
                <a:srgbClr val="595959"/>
              </a:solidFill>
              <a:latin typeface="Calibri"/>
              <a:ea typeface="Calibri"/>
              <a:cs typeface="Calibri"/>
              <a:sym typeface="Calibri"/>
            </a:endParaRPr>
          </a:p>
        </p:txBody>
      </p:sp>
      <p:grpSp>
        <p:nvGrpSpPr>
          <p:cNvPr id="286" name="Google Shape;286;p29"/>
          <p:cNvGrpSpPr/>
          <p:nvPr/>
        </p:nvGrpSpPr>
        <p:grpSpPr>
          <a:xfrm>
            <a:off x="1786264" y="1399076"/>
            <a:ext cx="473400" cy="473400"/>
            <a:chOff x="1786339" y="1551001"/>
            <a:chExt cx="473400" cy="473400"/>
          </a:xfrm>
        </p:grpSpPr>
        <p:sp>
          <p:nvSpPr>
            <p:cNvPr id="287" name="Google Shape;287;p29"/>
            <p:cNvSpPr/>
            <p:nvPr/>
          </p:nvSpPr>
          <p:spPr>
            <a:xfrm rot="8100000">
              <a:off x="1855667" y="1620329"/>
              <a:ext cx="334744" cy="334744"/>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solidFill>
                  <a:srgbClr val="595959"/>
                </a:solidFill>
              </a:endParaRPr>
            </a:p>
          </p:txBody>
        </p:sp>
        <p:sp>
          <p:nvSpPr>
            <p:cNvPr id="288" name="Google Shape;288;p29"/>
            <p:cNvSpPr/>
            <p:nvPr/>
          </p:nvSpPr>
          <p:spPr>
            <a:xfrm>
              <a:off x="1955989" y="17140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rgbClr val="595959"/>
                  </a:solidFill>
                  <a:latin typeface="Montserrat"/>
                  <a:ea typeface="Montserrat"/>
                  <a:cs typeface="Montserrat"/>
                  <a:sym typeface="Montserrat"/>
                </a:rPr>
                <a:t>1</a:t>
              </a:r>
              <a:endParaRPr sz="800">
                <a:solidFill>
                  <a:srgbClr val="595959"/>
                </a:solidFill>
                <a:latin typeface="Montserrat"/>
                <a:ea typeface="Montserrat"/>
                <a:cs typeface="Montserrat"/>
                <a:sym typeface="Montserrat"/>
              </a:endParaRPr>
            </a:p>
          </p:txBody>
        </p:sp>
      </p:grpSp>
      <p:grpSp>
        <p:nvGrpSpPr>
          <p:cNvPr id="289" name="Google Shape;289;p29"/>
          <p:cNvGrpSpPr/>
          <p:nvPr/>
        </p:nvGrpSpPr>
        <p:grpSpPr>
          <a:xfrm>
            <a:off x="3814339" y="1399076"/>
            <a:ext cx="473400" cy="473400"/>
            <a:chOff x="3814414" y="1551001"/>
            <a:chExt cx="473400" cy="473400"/>
          </a:xfrm>
        </p:grpSpPr>
        <p:sp>
          <p:nvSpPr>
            <p:cNvPr id="290" name="Google Shape;290;p29"/>
            <p:cNvSpPr/>
            <p:nvPr/>
          </p:nvSpPr>
          <p:spPr>
            <a:xfrm rot="8100000">
              <a:off x="3883742" y="1620329"/>
              <a:ext cx="334744" cy="334744"/>
            </a:xfrm>
            <a:prstGeom prst="teardrop">
              <a:avLst>
                <a:gd fmla="val 10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solidFill>
                  <a:srgbClr val="595959"/>
                </a:solidFill>
              </a:endParaRPr>
            </a:p>
          </p:txBody>
        </p:sp>
        <p:sp>
          <p:nvSpPr>
            <p:cNvPr id="291" name="Google Shape;291;p29"/>
            <p:cNvSpPr/>
            <p:nvPr/>
          </p:nvSpPr>
          <p:spPr>
            <a:xfrm>
              <a:off x="3984064" y="17140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rgbClr val="595959"/>
                  </a:solidFill>
                  <a:latin typeface="Montserrat"/>
                  <a:ea typeface="Montserrat"/>
                  <a:cs typeface="Montserrat"/>
                  <a:sym typeface="Montserrat"/>
                </a:rPr>
                <a:t>3</a:t>
              </a:r>
              <a:endParaRPr sz="800">
                <a:solidFill>
                  <a:srgbClr val="595959"/>
                </a:solidFill>
                <a:latin typeface="Montserrat"/>
                <a:ea typeface="Montserrat"/>
                <a:cs typeface="Montserrat"/>
                <a:sym typeface="Montserrat"/>
              </a:endParaRPr>
            </a:p>
          </p:txBody>
        </p:sp>
      </p:grpSp>
      <p:grpSp>
        <p:nvGrpSpPr>
          <p:cNvPr id="292" name="Google Shape;292;p29"/>
          <p:cNvGrpSpPr/>
          <p:nvPr/>
        </p:nvGrpSpPr>
        <p:grpSpPr>
          <a:xfrm>
            <a:off x="5842414" y="1399076"/>
            <a:ext cx="473400" cy="473400"/>
            <a:chOff x="5842489" y="1551001"/>
            <a:chExt cx="473400" cy="473400"/>
          </a:xfrm>
        </p:grpSpPr>
        <p:sp>
          <p:nvSpPr>
            <p:cNvPr id="293" name="Google Shape;293;p29"/>
            <p:cNvSpPr/>
            <p:nvPr/>
          </p:nvSpPr>
          <p:spPr>
            <a:xfrm rot="8100000">
              <a:off x="5911817" y="1620329"/>
              <a:ext cx="334744" cy="334744"/>
            </a:xfrm>
            <a:prstGeom prst="teardrop">
              <a:avLst>
                <a:gd fmla="val 10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solidFill>
                  <a:srgbClr val="595959"/>
                </a:solidFill>
              </a:endParaRPr>
            </a:p>
          </p:txBody>
        </p:sp>
        <p:sp>
          <p:nvSpPr>
            <p:cNvPr id="294" name="Google Shape;294;p29"/>
            <p:cNvSpPr/>
            <p:nvPr/>
          </p:nvSpPr>
          <p:spPr>
            <a:xfrm>
              <a:off x="6012139" y="17140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rgbClr val="595959"/>
                  </a:solidFill>
                  <a:latin typeface="Montserrat"/>
                  <a:ea typeface="Montserrat"/>
                  <a:cs typeface="Montserrat"/>
                  <a:sym typeface="Montserrat"/>
                </a:rPr>
                <a:t>5</a:t>
              </a:r>
              <a:endParaRPr sz="800">
                <a:solidFill>
                  <a:srgbClr val="595959"/>
                </a:solidFill>
                <a:latin typeface="Montserrat"/>
                <a:ea typeface="Montserrat"/>
                <a:cs typeface="Montserrat"/>
                <a:sym typeface="Montserrat"/>
              </a:endParaRPr>
            </a:p>
          </p:txBody>
        </p:sp>
      </p:grpSp>
      <p:grpSp>
        <p:nvGrpSpPr>
          <p:cNvPr id="295" name="Google Shape;295;p29"/>
          <p:cNvGrpSpPr/>
          <p:nvPr/>
        </p:nvGrpSpPr>
        <p:grpSpPr>
          <a:xfrm>
            <a:off x="6880739" y="3271975"/>
            <a:ext cx="473400" cy="473400"/>
            <a:chOff x="6880814" y="3423900"/>
            <a:chExt cx="473400" cy="473400"/>
          </a:xfrm>
        </p:grpSpPr>
        <p:sp>
          <p:nvSpPr>
            <p:cNvPr id="296" name="Google Shape;296;p29"/>
            <p:cNvSpPr/>
            <p:nvPr/>
          </p:nvSpPr>
          <p:spPr>
            <a:xfrm rot="-2700000">
              <a:off x="6950142" y="3493228"/>
              <a:ext cx="334744" cy="334744"/>
            </a:xfrm>
            <a:prstGeom prst="teardrop">
              <a:avLst>
                <a:gd fmla="val 10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solidFill>
                  <a:srgbClr val="595959"/>
                </a:solidFill>
              </a:endParaRPr>
            </a:p>
          </p:txBody>
        </p:sp>
        <p:sp>
          <p:nvSpPr>
            <p:cNvPr id="297" name="Google Shape;297;p29"/>
            <p:cNvSpPr/>
            <p:nvPr/>
          </p:nvSpPr>
          <p:spPr>
            <a:xfrm flipH="1">
              <a:off x="7050464" y="36001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rgbClr val="595959"/>
                  </a:solidFill>
                  <a:latin typeface="Montserrat"/>
                  <a:ea typeface="Montserrat"/>
                  <a:cs typeface="Montserrat"/>
                  <a:sym typeface="Montserrat"/>
                </a:rPr>
                <a:t>6</a:t>
              </a:r>
              <a:endParaRPr sz="800">
                <a:solidFill>
                  <a:srgbClr val="595959"/>
                </a:solidFill>
                <a:latin typeface="Montserrat"/>
                <a:ea typeface="Montserrat"/>
                <a:cs typeface="Montserrat"/>
                <a:sym typeface="Montserrat"/>
              </a:endParaRPr>
            </a:p>
          </p:txBody>
        </p:sp>
      </p:grpSp>
      <p:grpSp>
        <p:nvGrpSpPr>
          <p:cNvPr id="298" name="Google Shape;298;p29"/>
          <p:cNvGrpSpPr/>
          <p:nvPr/>
        </p:nvGrpSpPr>
        <p:grpSpPr>
          <a:xfrm>
            <a:off x="4852664" y="3271975"/>
            <a:ext cx="473400" cy="473400"/>
            <a:chOff x="4852739" y="3423900"/>
            <a:chExt cx="473400" cy="473400"/>
          </a:xfrm>
        </p:grpSpPr>
        <p:sp>
          <p:nvSpPr>
            <p:cNvPr id="299" name="Google Shape;299;p29"/>
            <p:cNvSpPr/>
            <p:nvPr/>
          </p:nvSpPr>
          <p:spPr>
            <a:xfrm rot="-2700000">
              <a:off x="4922067" y="3493228"/>
              <a:ext cx="334744" cy="334744"/>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solidFill>
                  <a:srgbClr val="595959"/>
                </a:solidFill>
              </a:endParaRPr>
            </a:p>
          </p:txBody>
        </p:sp>
        <p:sp>
          <p:nvSpPr>
            <p:cNvPr id="300" name="Google Shape;300;p29"/>
            <p:cNvSpPr/>
            <p:nvPr/>
          </p:nvSpPr>
          <p:spPr>
            <a:xfrm flipH="1">
              <a:off x="5022389" y="36001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rgbClr val="595959"/>
                  </a:solidFill>
                  <a:latin typeface="Montserrat"/>
                  <a:ea typeface="Montserrat"/>
                  <a:cs typeface="Montserrat"/>
                  <a:sym typeface="Montserrat"/>
                </a:rPr>
                <a:t>4</a:t>
              </a:r>
              <a:endParaRPr sz="800">
                <a:solidFill>
                  <a:srgbClr val="595959"/>
                </a:solidFill>
                <a:latin typeface="Montserrat"/>
                <a:ea typeface="Montserrat"/>
                <a:cs typeface="Montserrat"/>
                <a:sym typeface="Montserrat"/>
              </a:endParaRPr>
            </a:p>
          </p:txBody>
        </p:sp>
      </p:grpSp>
      <p:grpSp>
        <p:nvGrpSpPr>
          <p:cNvPr id="301" name="Google Shape;301;p29"/>
          <p:cNvGrpSpPr/>
          <p:nvPr/>
        </p:nvGrpSpPr>
        <p:grpSpPr>
          <a:xfrm>
            <a:off x="2824589" y="3271975"/>
            <a:ext cx="473400" cy="473400"/>
            <a:chOff x="2824664" y="3423900"/>
            <a:chExt cx="473400" cy="473400"/>
          </a:xfrm>
        </p:grpSpPr>
        <p:sp>
          <p:nvSpPr>
            <p:cNvPr id="302" name="Google Shape;302;p29"/>
            <p:cNvSpPr/>
            <p:nvPr/>
          </p:nvSpPr>
          <p:spPr>
            <a:xfrm rot="-2700000">
              <a:off x="2893992" y="3493228"/>
              <a:ext cx="334744" cy="334744"/>
            </a:xfrm>
            <a:prstGeom prst="teardrop">
              <a:avLst>
                <a:gd fmla="val 10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solidFill>
                  <a:srgbClr val="595959"/>
                </a:solidFill>
              </a:endParaRPr>
            </a:p>
          </p:txBody>
        </p:sp>
        <p:sp>
          <p:nvSpPr>
            <p:cNvPr id="303" name="Google Shape;303;p29"/>
            <p:cNvSpPr/>
            <p:nvPr/>
          </p:nvSpPr>
          <p:spPr>
            <a:xfrm flipH="1">
              <a:off x="2994314" y="36001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rgbClr val="595959"/>
                  </a:solidFill>
                  <a:latin typeface="Montserrat"/>
                  <a:ea typeface="Montserrat"/>
                  <a:cs typeface="Montserrat"/>
                  <a:sym typeface="Montserrat"/>
                </a:rPr>
                <a:t>2</a:t>
              </a:r>
              <a:endParaRPr sz="800">
                <a:solidFill>
                  <a:srgbClr val="595959"/>
                </a:solidFill>
                <a:latin typeface="Montserrat"/>
                <a:ea typeface="Montserrat"/>
                <a:cs typeface="Montserrat"/>
                <a:sym typeface="Montserrat"/>
              </a:endParaRPr>
            </a:p>
          </p:txBody>
        </p:sp>
      </p:grpSp>
      <p:sp>
        <p:nvSpPr>
          <p:cNvPr id="304" name="Google Shape;304;p29"/>
          <p:cNvSpPr txBox="1"/>
          <p:nvPr/>
        </p:nvSpPr>
        <p:spPr>
          <a:xfrm>
            <a:off x="1167075" y="851775"/>
            <a:ext cx="1801500" cy="533400"/>
          </a:xfrm>
          <a:prstGeom prst="rect">
            <a:avLst/>
          </a:prstGeom>
          <a:noFill/>
          <a:ln>
            <a:noFill/>
          </a:ln>
        </p:spPr>
        <p:txBody>
          <a:bodyPr anchorCtr="0" anchor="b" bIns="0" lIns="0" spcFirstLastPara="1" rIns="0" wrap="square" tIns="0">
            <a:noAutofit/>
          </a:bodyPr>
          <a:lstStyle/>
          <a:p>
            <a:pPr indent="0" lvl="0" marL="0" rtl="0" algn="ctr">
              <a:lnSpc>
                <a:spcPct val="115000"/>
              </a:lnSpc>
              <a:spcBef>
                <a:spcPts val="0"/>
              </a:spcBef>
              <a:spcAft>
                <a:spcPts val="0"/>
              </a:spcAft>
              <a:buNone/>
            </a:pPr>
            <a:r>
              <a:rPr b="1" lang="en" sz="1100">
                <a:solidFill>
                  <a:srgbClr val="595959"/>
                </a:solidFill>
                <a:latin typeface="Frank Ruhl Libre"/>
                <a:ea typeface="Frank Ruhl Libre"/>
                <a:cs typeface="Frank Ruhl Libre"/>
                <a:sym typeface="Frank Ruhl Libre"/>
              </a:rPr>
              <a:t>NER to identify place-names (LOC &amp; GPE) in inscriptions on ukiyo-e</a:t>
            </a:r>
            <a:endParaRPr sz="1100">
              <a:solidFill>
                <a:srgbClr val="595959"/>
              </a:solidFill>
              <a:latin typeface="Frank Ruhl Libre"/>
              <a:ea typeface="Frank Ruhl Libre"/>
              <a:cs typeface="Frank Ruhl Libre"/>
              <a:sym typeface="Frank Ruhl Libre"/>
            </a:endParaRPr>
          </a:p>
        </p:txBody>
      </p:sp>
      <p:sp>
        <p:nvSpPr>
          <p:cNvPr id="305" name="Google Shape;305;p29"/>
          <p:cNvSpPr txBox="1"/>
          <p:nvPr/>
        </p:nvSpPr>
        <p:spPr>
          <a:xfrm>
            <a:off x="3216187" y="851775"/>
            <a:ext cx="1762500" cy="533400"/>
          </a:xfrm>
          <a:prstGeom prst="rect">
            <a:avLst/>
          </a:prstGeom>
          <a:noFill/>
          <a:ln>
            <a:noFill/>
          </a:ln>
        </p:spPr>
        <p:txBody>
          <a:bodyPr anchorCtr="0" anchor="b" bIns="0" lIns="0" spcFirstLastPara="1" rIns="0" wrap="square" tIns="0">
            <a:noAutofit/>
          </a:bodyPr>
          <a:lstStyle/>
          <a:p>
            <a:pPr indent="0" lvl="0" marL="0" rtl="0" algn="ctr">
              <a:lnSpc>
                <a:spcPct val="115000"/>
              </a:lnSpc>
              <a:spcBef>
                <a:spcPts val="0"/>
              </a:spcBef>
              <a:spcAft>
                <a:spcPts val="0"/>
              </a:spcAft>
              <a:buNone/>
            </a:pPr>
            <a:r>
              <a:rPr b="1" lang="en" sz="1100">
                <a:solidFill>
                  <a:srgbClr val="595959"/>
                </a:solidFill>
                <a:latin typeface="Frank Ruhl Libre"/>
                <a:ea typeface="Frank Ruhl Libre"/>
                <a:cs typeface="Frank Ruhl Libre"/>
                <a:sym typeface="Frank Ruhl Libre"/>
              </a:rPr>
              <a:t>Used 100 to evaluate the NER models</a:t>
            </a:r>
            <a:endParaRPr b="1" sz="1100">
              <a:solidFill>
                <a:srgbClr val="595959"/>
              </a:solidFill>
              <a:latin typeface="Frank Ruhl Libre"/>
              <a:ea typeface="Frank Ruhl Libre"/>
              <a:cs typeface="Frank Ruhl Libre"/>
              <a:sym typeface="Frank Ruhl Libre"/>
            </a:endParaRPr>
          </a:p>
          <a:p>
            <a:pPr indent="0" lvl="0" marL="0" rtl="0" algn="ctr">
              <a:lnSpc>
                <a:spcPct val="115000"/>
              </a:lnSpc>
              <a:spcBef>
                <a:spcPts val="0"/>
              </a:spcBef>
              <a:spcAft>
                <a:spcPts val="0"/>
              </a:spcAft>
              <a:buNone/>
            </a:pPr>
            <a:r>
              <a:rPr b="1" lang="en" sz="1100">
                <a:solidFill>
                  <a:srgbClr val="595959"/>
                </a:solidFill>
                <a:latin typeface="Frank Ruhl Libre"/>
                <a:ea typeface="Frank Ruhl Libre"/>
                <a:cs typeface="Frank Ruhl Libre"/>
                <a:sym typeface="Frank Ruhl Libre"/>
              </a:rPr>
              <a:t>Precision Recall F1-Score</a:t>
            </a:r>
            <a:endParaRPr sz="1100">
              <a:solidFill>
                <a:srgbClr val="595959"/>
              </a:solidFill>
              <a:latin typeface="Frank Ruhl Libre"/>
              <a:ea typeface="Frank Ruhl Libre"/>
              <a:cs typeface="Frank Ruhl Libre"/>
              <a:sym typeface="Frank Ruhl Libre"/>
            </a:endParaRPr>
          </a:p>
        </p:txBody>
      </p:sp>
      <p:sp>
        <p:nvSpPr>
          <p:cNvPr id="306" name="Google Shape;306;p29"/>
          <p:cNvSpPr txBox="1"/>
          <p:nvPr/>
        </p:nvSpPr>
        <p:spPr>
          <a:xfrm>
            <a:off x="5278275" y="851775"/>
            <a:ext cx="1601700" cy="533400"/>
          </a:xfrm>
          <a:prstGeom prst="rect">
            <a:avLst/>
          </a:prstGeom>
          <a:noFill/>
          <a:ln>
            <a:noFill/>
          </a:ln>
        </p:spPr>
        <p:txBody>
          <a:bodyPr anchorCtr="0" anchor="b" bIns="0" lIns="0" spcFirstLastPara="1" rIns="0" wrap="square" tIns="0">
            <a:noAutofit/>
          </a:bodyPr>
          <a:lstStyle/>
          <a:p>
            <a:pPr indent="0" lvl="0" marL="0" rtl="0" algn="ctr">
              <a:lnSpc>
                <a:spcPct val="115000"/>
              </a:lnSpc>
              <a:spcBef>
                <a:spcPts val="0"/>
              </a:spcBef>
              <a:spcAft>
                <a:spcPts val="0"/>
              </a:spcAft>
              <a:buNone/>
            </a:pPr>
            <a:r>
              <a:rPr b="1" lang="en" sz="1100">
                <a:solidFill>
                  <a:srgbClr val="595959"/>
                </a:solidFill>
                <a:latin typeface="Frank Ruhl Libre"/>
                <a:ea typeface="Frank Ruhl Libre"/>
                <a:cs typeface="Frank Ruhl Libre"/>
                <a:sym typeface="Frank Ruhl Libre"/>
              </a:rPr>
              <a:t>Computed Cohen kappa for inter-annotator agreement</a:t>
            </a:r>
            <a:endParaRPr sz="1100">
              <a:solidFill>
                <a:srgbClr val="595959"/>
              </a:solidFill>
              <a:latin typeface="Frank Ruhl Libre"/>
              <a:ea typeface="Frank Ruhl Libre"/>
              <a:cs typeface="Frank Ruhl Libre"/>
              <a:sym typeface="Frank Ruhl Libre"/>
            </a:endParaRPr>
          </a:p>
        </p:txBody>
      </p:sp>
      <p:sp>
        <p:nvSpPr>
          <p:cNvPr id="307" name="Google Shape;307;p29"/>
          <p:cNvSpPr txBox="1"/>
          <p:nvPr/>
        </p:nvSpPr>
        <p:spPr>
          <a:xfrm>
            <a:off x="2307250" y="3759275"/>
            <a:ext cx="1508100" cy="5334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0"/>
              </a:spcBef>
              <a:spcAft>
                <a:spcPts val="0"/>
              </a:spcAft>
              <a:buNone/>
            </a:pPr>
            <a:r>
              <a:rPr b="1" lang="en" sz="1100">
                <a:solidFill>
                  <a:srgbClr val="595959"/>
                </a:solidFill>
                <a:latin typeface="Frank Ruhl Libre"/>
                <a:ea typeface="Frank Ruhl Libre"/>
                <a:cs typeface="Frank Ruhl Libre"/>
                <a:sym typeface="Frank Ruhl Libre"/>
              </a:rPr>
              <a:t>Used 100 to fine-tune pre-trained spaCy and Bert models </a:t>
            </a:r>
            <a:endParaRPr sz="1100">
              <a:solidFill>
                <a:srgbClr val="595959"/>
              </a:solidFill>
              <a:latin typeface="Frank Ruhl Libre"/>
              <a:ea typeface="Frank Ruhl Libre"/>
              <a:cs typeface="Frank Ruhl Libre"/>
              <a:sym typeface="Frank Ruhl Libre"/>
            </a:endParaRPr>
          </a:p>
        </p:txBody>
      </p:sp>
      <p:sp>
        <p:nvSpPr>
          <p:cNvPr id="308" name="Google Shape;308;p29"/>
          <p:cNvSpPr txBox="1"/>
          <p:nvPr/>
        </p:nvSpPr>
        <p:spPr>
          <a:xfrm>
            <a:off x="4157350" y="3759275"/>
            <a:ext cx="1974900" cy="5334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0"/>
              </a:spcBef>
              <a:spcAft>
                <a:spcPts val="0"/>
              </a:spcAft>
              <a:buNone/>
            </a:pPr>
            <a:r>
              <a:rPr b="1" lang="en" sz="1100">
                <a:solidFill>
                  <a:srgbClr val="595959"/>
                </a:solidFill>
                <a:latin typeface="Frank Ruhl Libre"/>
                <a:ea typeface="Frank Ruhl Libre"/>
                <a:cs typeface="Frank Ruhl Libre"/>
                <a:sym typeface="Frank Ruhl Libre"/>
              </a:rPr>
              <a:t>Reannotate 20 by a second annotator, an expert in Japanese history and language</a:t>
            </a:r>
            <a:endParaRPr sz="1100">
              <a:solidFill>
                <a:srgbClr val="595959"/>
              </a:solidFill>
              <a:latin typeface="Frank Ruhl Libre"/>
              <a:ea typeface="Frank Ruhl Libre"/>
              <a:cs typeface="Frank Ruhl Libre"/>
              <a:sym typeface="Frank Ruhl Libre"/>
            </a:endParaRPr>
          </a:p>
        </p:txBody>
      </p:sp>
      <p:sp>
        <p:nvSpPr>
          <p:cNvPr id="309" name="Google Shape;309;p29"/>
          <p:cNvSpPr txBox="1"/>
          <p:nvPr/>
        </p:nvSpPr>
        <p:spPr>
          <a:xfrm>
            <a:off x="6339248" y="3759275"/>
            <a:ext cx="1556400" cy="5334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0"/>
              </a:spcBef>
              <a:spcAft>
                <a:spcPts val="0"/>
              </a:spcAft>
              <a:buNone/>
            </a:pPr>
            <a:r>
              <a:rPr b="1" lang="en" sz="1100">
                <a:solidFill>
                  <a:srgbClr val="595959"/>
                </a:solidFill>
                <a:latin typeface="Frank Ruhl Libre"/>
                <a:ea typeface="Frank Ruhl Libre"/>
                <a:cs typeface="Frank Ruhl Libre"/>
                <a:sym typeface="Frank Ruhl Libre"/>
              </a:rPr>
              <a:t>Retrain the best </a:t>
            </a:r>
            <a:r>
              <a:rPr b="1" lang="en" sz="1100">
                <a:solidFill>
                  <a:srgbClr val="595959"/>
                </a:solidFill>
                <a:latin typeface="Frank Ruhl Libre"/>
                <a:ea typeface="Frank Ruhl Libre"/>
                <a:cs typeface="Frank Ruhl Libre"/>
                <a:sym typeface="Frank Ruhl Libre"/>
              </a:rPr>
              <a:t>BERT models with concat place-name (PLACE)</a:t>
            </a:r>
            <a:endParaRPr b="1" sz="1100">
              <a:solidFill>
                <a:srgbClr val="595959"/>
              </a:solidFill>
              <a:latin typeface="Frank Ruhl Libre"/>
              <a:ea typeface="Frank Ruhl Libre"/>
              <a:cs typeface="Frank Ruhl Libre"/>
              <a:sym typeface="Frank Ruhl Libre"/>
            </a:endParaRPr>
          </a:p>
        </p:txBody>
      </p:sp>
      <p:sp>
        <p:nvSpPr>
          <p:cNvPr id="310" name="Google Shape;310;p29"/>
          <p:cNvSpPr/>
          <p:nvPr/>
        </p:nvSpPr>
        <p:spPr>
          <a:xfrm>
            <a:off x="557025" y="161750"/>
            <a:ext cx="8029800" cy="3879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9"/>
          <p:cNvSpPr txBox="1"/>
          <p:nvPr>
            <p:ph type="title"/>
          </p:nvPr>
        </p:nvSpPr>
        <p:spPr>
          <a:xfrm>
            <a:off x="1167075" y="6200"/>
            <a:ext cx="7061700" cy="6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b="1" lang="en" sz="1900">
                <a:latin typeface="EB Garamond"/>
                <a:ea typeface="EB Garamond"/>
                <a:cs typeface="EB Garamond"/>
                <a:sym typeface="EB Garamond"/>
              </a:rPr>
              <a:t>Methodology</a:t>
            </a:r>
            <a:endParaRPr b="1" sz="1900">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000"/>
                                        <p:tgtEl>
                                          <p:spTgt spid="286"/>
                                        </p:tgtEl>
                                      </p:cBhvr>
                                    </p:animEffect>
                                  </p:childTnLst>
                                </p:cTn>
                              </p:par>
                              <p:par>
                                <p:cTn fill="hold" nodeType="with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1000"/>
                                        <p:tgtEl>
                                          <p:spTgt spid="3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1000"/>
                                        <p:tgtEl>
                                          <p:spTgt spid="301"/>
                                        </p:tgtEl>
                                      </p:cBhvr>
                                    </p:animEffect>
                                  </p:childTnLst>
                                </p:cTn>
                              </p:par>
                              <p:par>
                                <p:cTn fill="hold" nodeType="with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1000"/>
                                        <p:tgtEl>
                                          <p:spTgt spid="3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par>
                                <p:cTn fill="hold" nodeType="withEffect" presetClass="entr" presetID="10" presetSubtype="0">
                                  <p:stCondLst>
                                    <p:cond delay="0"/>
                                  </p:stCondLst>
                                  <p:childTnLst>
                                    <p:set>
                                      <p:cBhvr>
                                        <p:cTn dur="1" fill="hold">
                                          <p:stCondLst>
                                            <p:cond delay="0"/>
                                          </p:stCondLst>
                                        </p:cTn>
                                        <p:tgtEl>
                                          <p:spTgt spid="305"/>
                                        </p:tgtEl>
                                        <p:attrNameLst>
                                          <p:attrName>style.visibility</p:attrName>
                                        </p:attrNameLst>
                                      </p:cBhvr>
                                      <p:to>
                                        <p:strVal val="visible"/>
                                      </p:to>
                                    </p:set>
                                    <p:animEffect filter="fade" transition="in">
                                      <p:cBhvr>
                                        <p:cTn dur="1000"/>
                                        <p:tgtEl>
                                          <p:spTgt spid="3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000"/>
                                        <p:tgtEl>
                                          <p:spTgt spid="298"/>
                                        </p:tgtEl>
                                      </p:cBhvr>
                                    </p:animEffect>
                                  </p:childTnLst>
                                </p:cTn>
                              </p:par>
                              <p:par>
                                <p:cTn fill="hold" nodeType="with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1000"/>
                                        <p:tgtEl>
                                          <p:spTgt spid="3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0"/>
                                        <p:tgtEl>
                                          <p:spTgt spid="292"/>
                                        </p:tgtEl>
                                      </p:cBhvr>
                                    </p:animEffect>
                                  </p:childTnLst>
                                </p:cTn>
                              </p:par>
                              <p:par>
                                <p:cTn fill="hold" nodeType="withEffect" presetClass="entr" presetID="10" presetSubtype="0">
                                  <p:stCondLst>
                                    <p:cond delay="0"/>
                                  </p:stCondLst>
                                  <p:childTnLst>
                                    <p:set>
                                      <p:cBhvr>
                                        <p:cTn dur="1" fill="hold">
                                          <p:stCondLst>
                                            <p:cond delay="0"/>
                                          </p:stCondLst>
                                        </p:cTn>
                                        <p:tgtEl>
                                          <p:spTgt spid="306"/>
                                        </p:tgtEl>
                                        <p:attrNameLst>
                                          <p:attrName>style.visibility</p:attrName>
                                        </p:attrNameLst>
                                      </p:cBhvr>
                                      <p:to>
                                        <p:strVal val="visible"/>
                                      </p:to>
                                    </p:set>
                                    <p:animEffect filter="fade" transition="in">
                                      <p:cBhvr>
                                        <p:cTn dur="1000"/>
                                        <p:tgtEl>
                                          <p:spTgt spid="3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1000"/>
                                        <p:tgtEl>
                                          <p:spTgt spid="295"/>
                                        </p:tgtEl>
                                      </p:cBhvr>
                                    </p:animEffect>
                                  </p:childTnLst>
                                </p:cTn>
                              </p:par>
                              <p:par>
                                <p:cTn fill="hold" nodeType="with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1000"/>
                                        <p:tgtEl>
                                          <p:spTgt spid="3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0"/>
          <p:cNvSpPr txBox="1"/>
          <p:nvPr>
            <p:ph type="title"/>
          </p:nvPr>
        </p:nvSpPr>
        <p:spPr>
          <a:xfrm>
            <a:off x="1041075" y="643725"/>
            <a:ext cx="7061700" cy="6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
        <p:nvSpPr>
          <p:cNvPr id="317" name="Google Shape;317;p30"/>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18" name="Google Shape;318;p30"/>
          <p:cNvPicPr preferRelativeResize="0"/>
          <p:nvPr/>
        </p:nvPicPr>
        <p:blipFill>
          <a:blip r:embed="rId3">
            <a:alphaModFix/>
          </a:blip>
          <a:stretch>
            <a:fillRect/>
          </a:stretch>
        </p:blipFill>
        <p:spPr>
          <a:xfrm>
            <a:off x="2121225" y="1436800"/>
            <a:ext cx="5079700" cy="2075500"/>
          </a:xfrm>
          <a:prstGeom prst="rect">
            <a:avLst/>
          </a:prstGeom>
          <a:noFill/>
          <a:ln>
            <a:noFill/>
          </a:ln>
        </p:spPr>
      </p:pic>
      <p:sp>
        <p:nvSpPr>
          <p:cNvPr id="319" name="Google Shape;319;p30"/>
          <p:cNvSpPr/>
          <p:nvPr/>
        </p:nvSpPr>
        <p:spPr>
          <a:xfrm>
            <a:off x="557025" y="161750"/>
            <a:ext cx="8029800" cy="3879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0"/>
          <p:cNvSpPr txBox="1"/>
          <p:nvPr>
            <p:ph type="title"/>
          </p:nvPr>
        </p:nvSpPr>
        <p:spPr>
          <a:xfrm>
            <a:off x="1167075" y="6200"/>
            <a:ext cx="7061700" cy="6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b="1" lang="en" sz="1900">
                <a:latin typeface="EB Garamond"/>
                <a:ea typeface="EB Garamond"/>
                <a:cs typeface="EB Garamond"/>
                <a:sym typeface="EB Garamond"/>
              </a:rPr>
              <a:t>SPACY</a:t>
            </a:r>
            <a:endParaRPr b="1" sz="1900">
              <a:latin typeface="EB Garamond"/>
              <a:ea typeface="EB Garamond"/>
              <a:cs typeface="EB Garamond"/>
              <a:sym typeface="EB Garamon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1"/>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326" name="Google Shape;326;p31"/>
          <p:cNvSpPr/>
          <p:nvPr/>
        </p:nvSpPr>
        <p:spPr>
          <a:xfrm>
            <a:off x="557025" y="161750"/>
            <a:ext cx="8029800" cy="3879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txBox="1"/>
          <p:nvPr>
            <p:ph type="title"/>
          </p:nvPr>
        </p:nvSpPr>
        <p:spPr>
          <a:xfrm>
            <a:off x="1167075" y="6200"/>
            <a:ext cx="7061700" cy="6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b="1" lang="en" sz="1900">
                <a:latin typeface="EB Garamond"/>
                <a:ea typeface="EB Garamond"/>
                <a:cs typeface="EB Garamond"/>
                <a:sym typeface="EB Garamond"/>
              </a:rPr>
              <a:t>Evaluation metrics</a:t>
            </a:r>
            <a:endParaRPr b="1" sz="1900">
              <a:latin typeface="EB Garamond"/>
              <a:ea typeface="EB Garamond"/>
              <a:cs typeface="EB Garamond"/>
              <a:sym typeface="EB Garamond"/>
            </a:endParaRPr>
          </a:p>
        </p:txBody>
      </p:sp>
      <p:graphicFrame>
        <p:nvGraphicFramePr>
          <p:cNvPr id="328" name="Google Shape;328;p31"/>
          <p:cNvGraphicFramePr/>
          <p:nvPr/>
        </p:nvGraphicFramePr>
        <p:xfrm>
          <a:off x="1101975" y="914313"/>
          <a:ext cx="3000000" cy="3000000"/>
        </p:xfrm>
        <a:graphic>
          <a:graphicData uri="http://schemas.openxmlformats.org/drawingml/2006/table">
            <a:tbl>
              <a:tblPr>
                <a:noFill/>
                <a:tableStyleId>{3E8C03FA-596C-4D64-8E56-CBEAB75A77A1}</a:tableStyleId>
              </a:tblPr>
              <a:tblGrid>
                <a:gridCol w="710125"/>
                <a:gridCol w="2056900"/>
                <a:gridCol w="2171925"/>
                <a:gridCol w="2000950"/>
              </a:tblGrid>
              <a:tr h="385575">
                <a:tc>
                  <a:txBody>
                    <a:bodyPr/>
                    <a:lstStyle/>
                    <a:p>
                      <a:pPr indent="0" lvl="0" marL="0" rtl="0" algn="ctr">
                        <a:spcBef>
                          <a:spcPts val="0"/>
                        </a:spcBef>
                        <a:spcAft>
                          <a:spcPts val="0"/>
                        </a:spcAft>
                        <a:buNone/>
                      </a:pPr>
                      <a:r>
                        <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Precision</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Recall</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F1-score</a:t>
                      </a:r>
                      <a:endParaRPr b="1" sz="1200">
                        <a:latin typeface="EB Garamond"/>
                        <a:ea typeface="EB Garamond"/>
                        <a:cs typeface="EB Garamond"/>
                        <a:sym typeface="EB Garamond"/>
                      </a:endParaRPr>
                    </a:p>
                  </a:txBody>
                  <a:tcPr marT="91425" marB="91425" marR="91425" marL="91425"/>
                </a:tc>
              </a:tr>
              <a:tr h="385575">
                <a:tc>
                  <a:txBody>
                    <a:bodyPr/>
                    <a:lstStyle/>
                    <a:p>
                      <a:pPr indent="0" lvl="0" marL="0" rtl="0" algn="ctr">
                        <a:spcBef>
                          <a:spcPts val="0"/>
                        </a:spcBef>
                        <a:spcAft>
                          <a:spcPts val="0"/>
                        </a:spcAft>
                        <a:buNone/>
                      </a:pPr>
                      <a:r>
                        <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SPACY            </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SPACY            </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SPACY            </a:t>
                      </a:r>
                      <a:endParaRPr b="1" sz="1200">
                        <a:latin typeface="EB Garamond"/>
                        <a:ea typeface="EB Garamond"/>
                        <a:cs typeface="EB Garamond"/>
                        <a:sym typeface="EB Garamond"/>
                      </a:endParaRPr>
                    </a:p>
                  </a:txBody>
                  <a:tcPr marT="91425" marB="91425" marR="91425" marL="91425"/>
                </a:tc>
              </a:tr>
              <a:tr h="385575">
                <a:tc>
                  <a:txBody>
                    <a:bodyPr/>
                    <a:lstStyle/>
                    <a:p>
                      <a:pPr indent="0" lvl="0" marL="0" rtl="0" algn="ctr">
                        <a:spcBef>
                          <a:spcPts val="0"/>
                        </a:spcBef>
                        <a:spcAft>
                          <a:spcPts val="0"/>
                        </a:spcAft>
                        <a:buNone/>
                      </a:pPr>
                      <a:r>
                        <a:rPr b="1" lang="en" sz="1200">
                          <a:latin typeface="EB Garamond"/>
                          <a:ea typeface="EB Garamond"/>
                          <a:cs typeface="EB Garamond"/>
                          <a:sym typeface="EB Garamond"/>
                        </a:rPr>
                        <a:t>GPE</a:t>
                      </a:r>
                      <a:endParaRPr b="1" sz="1200">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b="1" lang="en" sz="1200">
                          <a:latin typeface="EB Garamond"/>
                          <a:ea typeface="EB Garamond"/>
                          <a:cs typeface="EB Garamond"/>
                          <a:sym typeface="EB Garamond"/>
                        </a:rPr>
                        <a:t>          </a:t>
                      </a:r>
                      <a:r>
                        <a:rPr b="1" lang="en" sz="1200">
                          <a:latin typeface="EB Garamond"/>
                          <a:ea typeface="EB Garamond"/>
                          <a:cs typeface="EB Garamond"/>
                          <a:sym typeface="EB Garamond"/>
                        </a:rPr>
                        <a:t>0.84                       </a:t>
                      </a:r>
                      <a:endParaRPr b="1" sz="1200">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Clr>
                          <a:srgbClr val="000000"/>
                        </a:buClr>
                        <a:buSzPts val="1100"/>
                        <a:buFont typeface="Arial"/>
                        <a:buNone/>
                      </a:pPr>
                      <a:r>
                        <a:rPr b="1" lang="en" sz="1200">
                          <a:latin typeface="EB Garamond"/>
                          <a:ea typeface="EB Garamond"/>
                          <a:cs typeface="EB Garamond"/>
                          <a:sym typeface="EB Garamond"/>
                        </a:rPr>
                        <a:t>           </a:t>
                      </a:r>
                      <a:r>
                        <a:rPr b="1" lang="en" sz="1200">
                          <a:solidFill>
                            <a:srgbClr val="000000"/>
                          </a:solidFill>
                          <a:latin typeface="EB Garamond"/>
                          <a:ea typeface="EB Garamond"/>
                          <a:cs typeface="EB Garamond"/>
                          <a:sym typeface="EB Garamond"/>
                        </a:rPr>
                        <a:t>0.</a:t>
                      </a:r>
                      <a:r>
                        <a:rPr b="1" lang="en" sz="1200">
                          <a:latin typeface="EB Garamond"/>
                          <a:ea typeface="EB Garamond"/>
                          <a:cs typeface="EB Garamond"/>
                          <a:sym typeface="EB Garamond"/>
                        </a:rPr>
                        <a:t>08</a:t>
                      </a:r>
                      <a:r>
                        <a:rPr b="1" lang="en" sz="1200">
                          <a:solidFill>
                            <a:srgbClr val="000000"/>
                          </a:solidFill>
                          <a:latin typeface="EB Garamond"/>
                          <a:ea typeface="EB Garamond"/>
                          <a:cs typeface="EB Garamond"/>
                          <a:sym typeface="EB Garamond"/>
                        </a:rPr>
                        <a:t>  </a:t>
                      </a:r>
                      <a:endParaRPr b="1" sz="1200">
                        <a:solidFill>
                          <a:schemeClr val="accent5"/>
                        </a:solidFill>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Clr>
                          <a:srgbClr val="000000"/>
                        </a:buClr>
                        <a:buSzPts val="1100"/>
                        <a:buFont typeface="Arial"/>
                        <a:buNone/>
                      </a:pPr>
                      <a:r>
                        <a:rPr b="1" lang="en" sz="1200">
                          <a:latin typeface="EB Garamond"/>
                          <a:ea typeface="EB Garamond"/>
                          <a:cs typeface="EB Garamond"/>
                          <a:sym typeface="EB Garamond"/>
                        </a:rPr>
                        <a:t>         </a:t>
                      </a:r>
                      <a:r>
                        <a:rPr b="1" lang="en" sz="1200">
                          <a:solidFill>
                            <a:srgbClr val="000000"/>
                          </a:solidFill>
                          <a:latin typeface="EB Garamond"/>
                          <a:ea typeface="EB Garamond"/>
                          <a:cs typeface="EB Garamond"/>
                          <a:sym typeface="EB Garamond"/>
                        </a:rPr>
                        <a:t>0.</a:t>
                      </a:r>
                      <a:r>
                        <a:rPr b="1" lang="en" sz="1200">
                          <a:latin typeface="EB Garamond"/>
                          <a:ea typeface="EB Garamond"/>
                          <a:cs typeface="EB Garamond"/>
                          <a:sym typeface="EB Garamond"/>
                        </a:rPr>
                        <a:t>15</a:t>
                      </a:r>
                      <a:endParaRPr b="1" sz="1200">
                        <a:solidFill>
                          <a:schemeClr val="accent5"/>
                        </a:solidFill>
                        <a:latin typeface="EB Garamond"/>
                        <a:ea typeface="EB Garamond"/>
                        <a:cs typeface="EB Garamond"/>
                        <a:sym typeface="EB Garamond"/>
                      </a:endParaRPr>
                    </a:p>
                  </a:txBody>
                  <a:tcPr marT="91425" marB="91425" marR="91425" marL="91425"/>
                </a:tc>
              </a:tr>
              <a:tr h="385575">
                <a:tc>
                  <a:txBody>
                    <a:bodyPr/>
                    <a:lstStyle/>
                    <a:p>
                      <a:pPr indent="0" lvl="0" marL="0" rtl="0" algn="ctr">
                        <a:spcBef>
                          <a:spcPts val="0"/>
                        </a:spcBef>
                        <a:spcAft>
                          <a:spcPts val="0"/>
                        </a:spcAft>
                        <a:buNone/>
                      </a:pPr>
                      <a:r>
                        <a:rPr b="1" lang="en" sz="1200">
                          <a:latin typeface="EB Garamond"/>
                          <a:ea typeface="EB Garamond"/>
                          <a:cs typeface="EB Garamond"/>
                          <a:sym typeface="EB Garamond"/>
                        </a:rPr>
                        <a:t>LOC</a:t>
                      </a:r>
                      <a:endParaRPr b="1" sz="1200">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Clr>
                          <a:srgbClr val="000000"/>
                        </a:buClr>
                        <a:buSzPts val="1100"/>
                        <a:buFont typeface="Arial"/>
                        <a:buNone/>
                      </a:pPr>
                      <a:r>
                        <a:rPr b="1" lang="en" sz="1200">
                          <a:latin typeface="EB Garamond"/>
                          <a:ea typeface="EB Garamond"/>
                          <a:cs typeface="EB Garamond"/>
                          <a:sym typeface="EB Garamond"/>
                        </a:rPr>
                        <a:t>          </a:t>
                      </a:r>
                      <a:r>
                        <a:rPr b="1" lang="en" sz="1200">
                          <a:solidFill>
                            <a:srgbClr val="000000"/>
                          </a:solidFill>
                          <a:latin typeface="EB Garamond"/>
                          <a:ea typeface="EB Garamond"/>
                          <a:cs typeface="EB Garamond"/>
                          <a:sym typeface="EB Garamond"/>
                        </a:rPr>
                        <a:t>0.5</a:t>
                      </a:r>
                      <a:r>
                        <a:rPr b="1" lang="en" sz="1200">
                          <a:latin typeface="EB Garamond"/>
                          <a:ea typeface="EB Garamond"/>
                          <a:cs typeface="EB Garamond"/>
                          <a:sym typeface="EB Garamond"/>
                        </a:rPr>
                        <a:t>3</a:t>
                      </a:r>
                      <a:r>
                        <a:rPr b="1" lang="en" sz="1200">
                          <a:solidFill>
                            <a:srgbClr val="000000"/>
                          </a:solidFill>
                          <a:latin typeface="EB Garamond"/>
                          <a:ea typeface="EB Garamond"/>
                          <a:cs typeface="EB Garamond"/>
                          <a:sym typeface="EB Garamond"/>
                        </a:rPr>
                        <a:t>    </a:t>
                      </a:r>
                      <a:endParaRPr b="1" sz="1200">
                        <a:solidFill>
                          <a:schemeClr val="accent5"/>
                        </a:solidFill>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Clr>
                          <a:srgbClr val="000000"/>
                        </a:buClr>
                        <a:buSzPts val="1100"/>
                        <a:buFont typeface="Arial"/>
                        <a:buNone/>
                      </a:pPr>
                      <a:r>
                        <a:rPr b="1" lang="en" sz="1200">
                          <a:latin typeface="EB Garamond"/>
                          <a:ea typeface="EB Garamond"/>
                          <a:cs typeface="EB Garamond"/>
                          <a:sym typeface="EB Garamond"/>
                        </a:rPr>
                        <a:t>            </a:t>
                      </a:r>
                      <a:r>
                        <a:rPr b="1" lang="en" sz="1200">
                          <a:solidFill>
                            <a:srgbClr val="000000"/>
                          </a:solidFill>
                          <a:latin typeface="EB Garamond"/>
                          <a:ea typeface="EB Garamond"/>
                          <a:cs typeface="EB Garamond"/>
                          <a:sym typeface="EB Garamond"/>
                        </a:rPr>
                        <a:t>0.</a:t>
                      </a:r>
                      <a:r>
                        <a:rPr b="1" lang="en" sz="1200">
                          <a:latin typeface="EB Garamond"/>
                          <a:ea typeface="EB Garamond"/>
                          <a:cs typeface="EB Garamond"/>
                          <a:sym typeface="EB Garamond"/>
                        </a:rPr>
                        <a:t>14</a:t>
                      </a:r>
                      <a:r>
                        <a:rPr b="1" lang="en" sz="1200">
                          <a:solidFill>
                            <a:srgbClr val="000000"/>
                          </a:solidFill>
                          <a:latin typeface="EB Garamond"/>
                          <a:ea typeface="EB Garamond"/>
                          <a:cs typeface="EB Garamond"/>
                          <a:sym typeface="EB Garamond"/>
                        </a:rPr>
                        <a:t>            </a:t>
                      </a:r>
                      <a:endParaRPr b="1" sz="1200">
                        <a:solidFill>
                          <a:schemeClr val="accent5"/>
                        </a:solidFill>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Clr>
                          <a:srgbClr val="000000"/>
                        </a:buClr>
                        <a:buSzPts val="1100"/>
                        <a:buFont typeface="Arial"/>
                        <a:buNone/>
                      </a:pPr>
                      <a:r>
                        <a:rPr b="1" lang="en" sz="1200">
                          <a:solidFill>
                            <a:schemeClr val="dk1"/>
                          </a:solidFill>
                          <a:latin typeface="EB Garamond"/>
                          <a:ea typeface="EB Garamond"/>
                          <a:cs typeface="EB Garamond"/>
                          <a:sym typeface="EB Garamond"/>
                        </a:rPr>
                        <a:t>         </a:t>
                      </a:r>
                      <a:r>
                        <a:rPr b="1" lang="en" sz="1200">
                          <a:solidFill>
                            <a:schemeClr val="dk1"/>
                          </a:solidFill>
                          <a:latin typeface="EB Garamond"/>
                          <a:ea typeface="EB Garamond"/>
                          <a:cs typeface="EB Garamond"/>
                          <a:sym typeface="EB Garamond"/>
                        </a:rPr>
                        <a:t>0.23</a:t>
                      </a:r>
                      <a:endParaRPr b="1" sz="1200">
                        <a:solidFill>
                          <a:schemeClr val="accent5"/>
                        </a:solidFill>
                        <a:latin typeface="EB Garamond"/>
                        <a:ea typeface="EB Garamond"/>
                        <a:cs typeface="EB Garamond"/>
                        <a:sym typeface="EB Garamond"/>
                      </a:endParaRPr>
                    </a:p>
                  </a:txBody>
                  <a:tcPr marT="91425" marB="91425" marR="91425" marL="91425"/>
                </a:tc>
              </a:tr>
            </a:tbl>
          </a:graphicData>
        </a:graphic>
      </p:graphicFrame>
      <p:sp>
        <p:nvSpPr>
          <p:cNvPr id="329" name="Google Shape;329;p31"/>
          <p:cNvSpPr txBox="1"/>
          <p:nvPr/>
        </p:nvSpPr>
        <p:spPr>
          <a:xfrm>
            <a:off x="1867075" y="2456625"/>
            <a:ext cx="5913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latin typeface="EB Garamond"/>
                <a:ea typeface="EB Garamond"/>
                <a:cs typeface="EB Garamond"/>
                <a:sym typeface="EB Garamond"/>
              </a:rPr>
              <a:t>Table: Evaluation of SpaCy ‘default’ and ‘calibrated’ with Precision, Recall and F1-score at the named entity level, on 100 instances. In bold is the best scores.</a:t>
            </a:r>
            <a:endParaRPr>
              <a:latin typeface="Frank Ruhl Libre Light"/>
              <a:ea typeface="Frank Ruhl Libre Light"/>
              <a:cs typeface="Frank Ruhl Libre Light"/>
              <a:sym typeface="Frank Ruhl Libre Light"/>
            </a:endParaRPr>
          </a:p>
        </p:txBody>
      </p:sp>
      <p:sp>
        <p:nvSpPr>
          <p:cNvPr id="330" name="Google Shape;330;p31"/>
          <p:cNvSpPr txBox="1"/>
          <p:nvPr/>
        </p:nvSpPr>
        <p:spPr>
          <a:xfrm>
            <a:off x="2895750" y="3370125"/>
            <a:ext cx="3352500" cy="369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1200">
              <a:latin typeface="Frank Ruhl Libre Light"/>
              <a:ea typeface="Frank Ruhl Libre Light"/>
              <a:cs typeface="Frank Ruhl Libre Light"/>
              <a:sym typeface="Frank Ruhl Libre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2"/>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336" name="Google Shape;336;p32"/>
          <p:cNvSpPr/>
          <p:nvPr/>
        </p:nvSpPr>
        <p:spPr>
          <a:xfrm>
            <a:off x="557025" y="161750"/>
            <a:ext cx="8029800" cy="3879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2"/>
          <p:cNvSpPr txBox="1"/>
          <p:nvPr>
            <p:ph type="title"/>
          </p:nvPr>
        </p:nvSpPr>
        <p:spPr>
          <a:xfrm>
            <a:off x="1167075" y="6200"/>
            <a:ext cx="7061700" cy="6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b="1" lang="en" sz="1900">
                <a:latin typeface="EB Garamond"/>
                <a:ea typeface="EB Garamond"/>
                <a:cs typeface="EB Garamond"/>
                <a:sym typeface="EB Garamond"/>
              </a:rPr>
              <a:t>Evaluation metrics</a:t>
            </a:r>
            <a:endParaRPr b="1" sz="1900">
              <a:latin typeface="EB Garamond"/>
              <a:ea typeface="EB Garamond"/>
              <a:cs typeface="EB Garamond"/>
              <a:sym typeface="EB Garamond"/>
            </a:endParaRPr>
          </a:p>
        </p:txBody>
      </p:sp>
      <p:graphicFrame>
        <p:nvGraphicFramePr>
          <p:cNvPr id="338" name="Google Shape;338;p32"/>
          <p:cNvGraphicFramePr/>
          <p:nvPr/>
        </p:nvGraphicFramePr>
        <p:xfrm>
          <a:off x="1101975" y="914313"/>
          <a:ext cx="3000000" cy="3000000"/>
        </p:xfrm>
        <a:graphic>
          <a:graphicData uri="http://schemas.openxmlformats.org/drawingml/2006/table">
            <a:tbl>
              <a:tblPr>
                <a:noFill/>
                <a:tableStyleId>{3E8C03FA-596C-4D64-8E56-CBEAB75A77A1}</a:tableStyleId>
              </a:tblPr>
              <a:tblGrid>
                <a:gridCol w="710125"/>
                <a:gridCol w="2056900"/>
                <a:gridCol w="2171925"/>
                <a:gridCol w="2000950"/>
              </a:tblGrid>
              <a:tr h="385575">
                <a:tc>
                  <a:txBody>
                    <a:bodyPr/>
                    <a:lstStyle/>
                    <a:p>
                      <a:pPr indent="0" lvl="0" marL="0" rtl="0" algn="ctr">
                        <a:spcBef>
                          <a:spcPts val="0"/>
                        </a:spcBef>
                        <a:spcAft>
                          <a:spcPts val="0"/>
                        </a:spcAft>
                        <a:buNone/>
                      </a:pPr>
                      <a:r>
                        <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Precision</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Recall</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F1-score</a:t>
                      </a:r>
                      <a:endParaRPr b="1" sz="1200">
                        <a:latin typeface="EB Garamond"/>
                        <a:ea typeface="EB Garamond"/>
                        <a:cs typeface="EB Garamond"/>
                        <a:sym typeface="EB Garamond"/>
                      </a:endParaRPr>
                    </a:p>
                  </a:txBody>
                  <a:tcPr marT="91425" marB="91425" marR="91425" marL="91425"/>
                </a:tc>
              </a:tr>
              <a:tr h="385575">
                <a:tc>
                  <a:txBody>
                    <a:bodyPr/>
                    <a:lstStyle/>
                    <a:p>
                      <a:pPr indent="0" lvl="0" marL="0" rtl="0" algn="ctr">
                        <a:spcBef>
                          <a:spcPts val="0"/>
                        </a:spcBef>
                        <a:spcAft>
                          <a:spcPts val="0"/>
                        </a:spcAft>
                        <a:buNone/>
                      </a:pPr>
                      <a:r>
                        <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SPACY            </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SPACY            </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SPACY            </a:t>
                      </a:r>
                      <a:endParaRPr b="1" sz="1200">
                        <a:latin typeface="EB Garamond"/>
                        <a:ea typeface="EB Garamond"/>
                        <a:cs typeface="EB Garamond"/>
                        <a:sym typeface="EB Garamond"/>
                      </a:endParaRPr>
                    </a:p>
                  </a:txBody>
                  <a:tcPr marT="91425" marB="91425" marR="91425" marL="91425"/>
                </a:tc>
              </a:tr>
              <a:tr h="385575">
                <a:tc>
                  <a:txBody>
                    <a:bodyPr/>
                    <a:lstStyle/>
                    <a:p>
                      <a:pPr indent="0" lvl="0" marL="0" rtl="0" algn="ctr">
                        <a:spcBef>
                          <a:spcPts val="0"/>
                        </a:spcBef>
                        <a:spcAft>
                          <a:spcPts val="0"/>
                        </a:spcAft>
                        <a:buNone/>
                      </a:pPr>
                      <a:r>
                        <a:rPr b="1" lang="en" sz="1200">
                          <a:latin typeface="EB Garamond"/>
                          <a:ea typeface="EB Garamond"/>
                          <a:cs typeface="EB Garamond"/>
                          <a:sym typeface="EB Garamond"/>
                        </a:rPr>
                        <a:t>GPE</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0.84                0.39</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0.</a:t>
                      </a:r>
                      <a:r>
                        <a:rPr b="1" lang="en" sz="1200">
                          <a:latin typeface="EB Garamond"/>
                          <a:ea typeface="EB Garamond"/>
                          <a:cs typeface="EB Garamond"/>
                          <a:sym typeface="EB Garamond"/>
                        </a:rPr>
                        <a:t>08</a:t>
                      </a:r>
                      <a:r>
                        <a:rPr b="1" lang="en" sz="1200">
                          <a:solidFill>
                            <a:srgbClr val="000000"/>
                          </a:solidFill>
                          <a:latin typeface="EB Garamond"/>
                          <a:ea typeface="EB Garamond"/>
                          <a:cs typeface="EB Garamond"/>
                          <a:sym typeface="EB Garamond"/>
                        </a:rPr>
                        <a:t>                 </a:t>
                      </a:r>
                      <a:r>
                        <a:rPr b="1" lang="en" sz="1200">
                          <a:solidFill>
                            <a:schemeClr val="accent5"/>
                          </a:solidFill>
                          <a:latin typeface="EB Garamond"/>
                          <a:ea typeface="EB Garamond"/>
                          <a:cs typeface="EB Garamond"/>
                          <a:sym typeface="EB Garamond"/>
                        </a:rPr>
                        <a:t>0.44</a:t>
                      </a:r>
                      <a:endParaRPr b="1" sz="1200">
                        <a:solidFill>
                          <a:schemeClr val="accent5"/>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0.</a:t>
                      </a:r>
                      <a:r>
                        <a:rPr b="1" lang="en" sz="1200">
                          <a:latin typeface="EB Garamond"/>
                          <a:ea typeface="EB Garamond"/>
                          <a:cs typeface="EB Garamond"/>
                          <a:sym typeface="EB Garamond"/>
                        </a:rPr>
                        <a:t>15</a:t>
                      </a:r>
                      <a:r>
                        <a:rPr b="1" lang="en" sz="1200">
                          <a:solidFill>
                            <a:srgbClr val="000000"/>
                          </a:solidFill>
                          <a:latin typeface="EB Garamond"/>
                          <a:ea typeface="EB Garamond"/>
                          <a:cs typeface="EB Garamond"/>
                          <a:sym typeface="EB Garamond"/>
                        </a:rPr>
                        <a:t>                 </a:t>
                      </a:r>
                      <a:r>
                        <a:rPr b="1" lang="en" sz="1200">
                          <a:solidFill>
                            <a:schemeClr val="accent5"/>
                          </a:solidFill>
                          <a:latin typeface="EB Garamond"/>
                          <a:ea typeface="EB Garamond"/>
                          <a:cs typeface="EB Garamond"/>
                          <a:sym typeface="EB Garamond"/>
                        </a:rPr>
                        <a:t>0.41</a:t>
                      </a:r>
                      <a:endParaRPr b="1" sz="1200">
                        <a:solidFill>
                          <a:schemeClr val="accent5"/>
                        </a:solidFill>
                        <a:latin typeface="EB Garamond"/>
                        <a:ea typeface="EB Garamond"/>
                        <a:cs typeface="EB Garamond"/>
                        <a:sym typeface="EB Garamond"/>
                      </a:endParaRPr>
                    </a:p>
                  </a:txBody>
                  <a:tcPr marT="91425" marB="91425" marR="91425" marL="91425"/>
                </a:tc>
              </a:tr>
              <a:tr h="385575">
                <a:tc>
                  <a:txBody>
                    <a:bodyPr/>
                    <a:lstStyle/>
                    <a:p>
                      <a:pPr indent="0" lvl="0" marL="0" rtl="0" algn="ctr">
                        <a:spcBef>
                          <a:spcPts val="0"/>
                        </a:spcBef>
                        <a:spcAft>
                          <a:spcPts val="0"/>
                        </a:spcAft>
                        <a:buNone/>
                      </a:pPr>
                      <a:r>
                        <a:rPr b="1" lang="en" sz="1200">
                          <a:latin typeface="EB Garamond"/>
                          <a:ea typeface="EB Garamond"/>
                          <a:cs typeface="EB Garamond"/>
                          <a:sym typeface="EB Garamond"/>
                        </a:rPr>
                        <a:t>LOC</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0.5</a:t>
                      </a:r>
                      <a:r>
                        <a:rPr b="1" lang="en" sz="1200">
                          <a:latin typeface="EB Garamond"/>
                          <a:ea typeface="EB Garamond"/>
                          <a:cs typeface="EB Garamond"/>
                          <a:sym typeface="EB Garamond"/>
                        </a:rPr>
                        <a:t>3</a:t>
                      </a:r>
                      <a:r>
                        <a:rPr b="1" lang="en" sz="1200">
                          <a:solidFill>
                            <a:srgbClr val="000000"/>
                          </a:solidFill>
                          <a:latin typeface="EB Garamond"/>
                          <a:ea typeface="EB Garamond"/>
                          <a:cs typeface="EB Garamond"/>
                          <a:sym typeface="EB Garamond"/>
                        </a:rPr>
                        <a:t>                 </a:t>
                      </a:r>
                      <a:r>
                        <a:rPr b="1" lang="en" sz="1200">
                          <a:solidFill>
                            <a:schemeClr val="accent5"/>
                          </a:solidFill>
                          <a:latin typeface="EB Garamond"/>
                          <a:ea typeface="EB Garamond"/>
                          <a:cs typeface="EB Garamond"/>
                          <a:sym typeface="EB Garamond"/>
                        </a:rPr>
                        <a:t>0.59</a:t>
                      </a:r>
                      <a:endParaRPr b="1" sz="1200">
                        <a:solidFill>
                          <a:schemeClr val="accent5"/>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0.</a:t>
                      </a:r>
                      <a:r>
                        <a:rPr b="1" lang="en" sz="1200">
                          <a:latin typeface="EB Garamond"/>
                          <a:ea typeface="EB Garamond"/>
                          <a:cs typeface="EB Garamond"/>
                          <a:sym typeface="EB Garamond"/>
                        </a:rPr>
                        <a:t>14</a:t>
                      </a:r>
                      <a:r>
                        <a:rPr b="1" lang="en" sz="1200">
                          <a:solidFill>
                            <a:srgbClr val="000000"/>
                          </a:solidFill>
                          <a:latin typeface="EB Garamond"/>
                          <a:ea typeface="EB Garamond"/>
                          <a:cs typeface="EB Garamond"/>
                          <a:sym typeface="EB Garamond"/>
                        </a:rPr>
                        <a:t>                </a:t>
                      </a:r>
                      <a:r>
                        <a:rPr b="1" lang="en" sz="1200">
                          <a:solidFill>
                            <a:schemeClr val="accent5"/>
                          </a:solidFill>
                          <a:latin typeface="EB Garamond"/>
                          <a:ea typeface="EB Garamond"/>
                          <a:cs typeface="EB Garamond"/>
                          <a:sym typeface="EB Garamond"/>
                        </a:rPr>
                        <a:t>0.50</a:t>
                      </a:r>
                      <a:endParaRPr b="1" sz="1200">
                        <a:solidFill>
                          <a:schemeClr val="accent5"/>
                        </a:solidFill>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chemeClr val="dk1"/>
                          </a:solidFill>
                          <a:latin typeface="EB Garamond"/>
                          <a:ea typeface="EB Garamond"/>
                          <a:cs typeface="EB Garamond"/>
                          <a:sym typeface="EB Garamond"/>
                        </a:rPr>
                        <a:t>0.23</a:t>
                      </a:r>
                      <a:r>
                        <a:rPr b="1" lang="en" sz="1200">
                          <a:solidFill>
                            <a:schemeClr val="accent5"/>
                          </a:solidFill>
                          <a:latin typeface="EB Garamond"/>
                          <a:ea typeface="EB Garamond"/>
                          <a:cs typeface="EB Garamond"/>
                          <a:sym typeface="EB Garamond"/>
                        </a:rPr>
                        <a:t>                 0.54</a:t>
                      </a:r>
                      <a:endParaRPr b="1" sz="1200">
                        <a:solidFill>
                          <a:schemeClr val="accent5"/>
                        </a:solidFill>
                        <a:latin typeface="EB Garamond"/>
                        <a:ea typeface="EB Garamond"/>
                        <a:cs typeface="EB Garamond"/>
                        <a:sym typeface="EB Garamond"/>
                      </a:endParaRPr>
                    </a:p>
                  </a:txBody>
                  <a:tcPr marT="91425" marB="91425" marR="91425" marL="91425"/>
                </a:tc>
              </a:tr>
            </a:tbl>
          </a:graphicData>
        </a:graphic>
      </p:graphicFrame>
      <p:sp>
        <p:nvSpPr>
          <p:cNvPr id="339" name="Google Shape;339;p32"/>
          <p:cNvSpPr txBox="1"/>
          <p:nvPr/>
        </p:nvSpPr>
        <p:spPr>
          <a:xfrm>
            <a:off x="1867075" y="2456625"/>
            <a:ext cx="5913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latin typeface="EB Garamond"/>
                <a:ea typeface="EB Garamond"/>
                <a:cs typeface="EB Garamond"/>
                <a:sym typeface="EB Garamond"/>
              </a:rPr>
              <a:t>Table: Evaluation of SpaCy ‘default’ and ‘calibrated’ with Precision, Recall and F1-score at the named entity level, on 100 instances. In bold is the best scores.</a:t>
            </a:r>
            <a:endParaRPr>
              <a:latin typeface="Frank Ruhl Libre Light"/>
              <a:ea typeface="Frank Ruhl Libre Light"/>
              <a:cs typeface="Frank Ruhl Libre Light"/>
              <a:sym typeface="Frank Ruhl Libre Light"/>
            </a:endParaRPr>
          </a:p>
        </p:txBody>
      </p:sp>
      <p:sp>
        <p:nvSpPr>
          <p:cNvPr id="340" name="Google Shape;340;p32"/>
          <p:cNvSpPr/>
          <p:nvPr/>
        </p:nvSpPr>
        <p:spPr>
          <a:xfrm>
            <a:off x="4752188" y="3084725"/>
            <a:ext cx="3226716" cy="1272888"/>
          </a:xfrm>
          <a:prstGeom prst="cloud">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2"/>
          <p:cNvSpPr txBox="1"/>
          <p:nvPr/>
        </p:nvSpPr>
        <p:spPr>
          <a:xfrm>
            <a:off x="4689375" y="3399725"/>
            <a:ext cx="3352500" cy="554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b="1" lang="en" sz="1200">
                <a:latin typeface="EB Garamond"/>
                <a:ea typeface="EB Garamond"/>
                <a:cs typeface="EB Garamond"/>
                <a:sym typeface="EB Garamond"/>
              </a:rPr>
              <a:t>Fine-tuning SPACY achieve </a:t>
            </a:r>
            <a:endParaRPr b="1" sz="1200">
              <a:latin typeface="EB Garamond"/>
              <a:ea typeface="EB Garamond"/>
              <a:cs typeface="EB Garamond"/>
              <a:sym typeface="EB Garamond"/>
            </a:endParaRPr>
          </a:p>
          <a:p>
            <a:pPr indent="0" lvl="0" marL="457200" rtl="0" algn="l">
              <a:spcBef>
                <a:spcPts val="0"/>
              </a:spcBef>
              <a:spcAft>
                <a:spcPts val="0"/>
              </a:spcAft>
              <a:buNone/>
            </a:pPr>
            <a:r>
              <a:rPr b="1" lang="en" sz="1200">
                <a:latin typeface="EB Garamond"/>
                <a:ea typeface="EB Garamond"/>
                <a:cs typeface="EB Garamond"/>
                <a:sym typeface="EB Garamond"/>
              </a:rPr>
              <a:t>far better F1-score </a:t>
            </a:r>
            <a:endParaRPr sz="1200">
              <a:latin typeface="Frank Ruhl Libre Light"/>
              <a:ea typeface="Frank Ruhl Libre Light"/>
              <a:cs typeface="Frank Ruhl Libre Light"/>
              <a:sym typeface="Frank Ruhl Libre Light"/>
            </a:endParaRPr>
          </a:p>
        </p:txBody>
      </p:sp>
      <p:cxnSp>
        <p:nvCxnSpPr>
          <p:cNvPr id="342" name="Google Shape;342;p32"/>
          <p:cNvCxnSpPr/>
          <p:nvPr/>
        </p:nvCxnSpPr>
        <p:spPr>
          <a:xfrm>
            <a:off x="2723475" y="1879775"/>
            <a:ext cx="310800" cy="0"/>
          </a:xfrm>
          <a:prstGeom prst="straightConnector1">
            <a:avLst/>
          </a:prstGeom>
          <a:noFill/>
          <a:ln cap="flat" cmpd="sng" w="9525">
            <a:solidFill>
              <a:schemeClr val="dk1"/>
            </a:solidFill>
            <a:prstDash val="solid"/>
            <a:round/>
            <a:headEnd len="med" w="med" type="none"/>
            <a:tailEnd len="med" w="med" type="triangle"/>
          </a:ln>
        </p:spPr>
      </p:cxnSp>
      <p:cxnSp>
        <p:nvCxnSpPr>
          <p:cNvPr id="343" name="Google Shape;343;p32"/>
          <p:cNvCxnSpPr/>
          <p:nvPr/>
        </p:nvCxnSpPr>
        <p:spPr>
          <a:xfrm>
            <a:off x="2723475" y="2276400"/>
            <a:ext cx="310800" cy="0"/>
          </a:xfrm>
          <a:prstGeom prst="straightConnector1">
            <a:avLst/>
          </a:prstGeom>
          <a:noFill/>
          <a:ln cap="flat" cmpd="sng" w="9525">
            <a:solidFill>
              <a:schemeClr val="accent5"/>
            </a:solidFill>
            <a:prstDash val="solid"/>
            <a:round/>
            <a:headEnd len="med" w="med" type="none"/>
            <a:tailEnd len="med" w="med" type="triangle"/>
          </a:ln>
        </p:spPr>
      </p:cxnSp>
      <p:cxnSp>
        <p:nvCxnSpPr>
          <p:cNvPr id="344" name="Google Shape;344;p32"/>
          <p:cNvCxnSpPr/>
          <p:nvPr/>
        </p:nvCxnSpPr>
        <p:spPr>
          <a:xfrm>
            <a:off x="4846350" y="1879775"/>
            <a:ext cx="310800" cy="0"/>
          </a:xfrm>
          <a:prstGeom prst="straightConnector1">
            <a:avLst/>
          </a:prstGeom>
          <a:noFill/>
          <a:ln cap="flat" cmpd="sng" w="9525">
            <a:solidFill>
              <a:schemeClr val="accent5"/>
            </a:solidFill>
            <a:prstDash val="solid"/>
            <a:round/>
            <a:headEnd len="med" w="med" type="none"/>
            <a:tailEnd len="med" w="med" type="triangle"/>
          </a:ln>
        </p:spPr>
      </p:cxnSp>
      <p:cxnSp>
        <p:nvCxnSpPr>
          <p:cNvPr id="345" name="Google Shape;345;p32"/>
          <p:cNvCxnSpPr/>
          <p:nvPr/>
        </p:nvCxnSpPr>
        <p:spPr>
          <a:xfrm>
            <a:off x="4846350" y="2276400"/>
            <a:ext cx="310800" cy="0"/>
          </a:xfrm>
          <a:prstGeom prst="straightConnector1">
            <a:avLst/>
          </a:prstGeom>
          <a:noFill/>
          <a:ln cap="flat" cmpd="sng" w="9525">
            <a:solidFill>
              <a:schemeClr val="accent5"/>
            </a:solidFill>
            <a:prstDash val="solid"/>
            <a:round/>
            <a:headEnd len="med" w="med" type="none"/>
            <a:tailEnd len="med" w="med" type="triangle"/>
          </a:ln>
        </p:spPr>
      </p:cxnSp>
      <p:cxnSp>
        <p:nvCxnSpPr>
          <p:cNvPr id="346" name="Google Shape;346;p32"/>
          <p:cNvCxnSpPr/>
          <p:nvPr/>
        </p:nvCxnSpPr>
        <p:spPr>
          <a:xfrm>
            <a:off x="6932825" y="1879775"/>
            <a:ext cx="310800" cy="0"/>
          </a:xfrm>
          <a:prstGeom prst="straightConnector1">
            <a:avLst/>
          </a:prstGeom>
          <a:noFill/>
          <a:ln cap="flat" cmpd="sng" w="9525">
            <a:solidFill>
              <a:schemeClr val="accent5"/>
            </a:solidFill>
            <a:prstDash val="solid"/>
            <a:round/>
            <a:headEnd len="med" w="med" type="none"/>
            <a:tailEnd len="med" w="med" type="triangle"/>
          </a:ln>
        </p:spPr>
      </p:cxnSp>
      <p:cxnSp>
        <p:nvCxnSpPr>
          <p:cNvPr id="347" name="Google Shape;347;p32"/>
          <p:cNvCxnSpPr/>
          <p:nvPr/>
        </p:nvCxnSpPr>
        <p:spPr>
          <a:xfrm>
            <a:off x="6932825" y="2276400"/>
            <a:ext cx="310800" cy="0"/>
          </a:xfrm>
          <a:prstGeom prst="straightConnector1">
            <a:avLst/>
          </a:prstGeom>
          <a:noFill/>
          <a:ln cap="flat" cmpd="sng" w="9525">
            <a:solidFill>
              <a:schemeClr val="accent5"/>
            </a:solidFill>
            <a:prstDash val="solid"/>
            <a:round/>
            <a:headEnd len="med" w="med" type="none"/>
            <a:tailEnd len="med" w="med" type="triangle"/>
          </a:ln>
        </p:spPr>
      </p:cxnSp>
      <p:pic>
        <p:nvPicPr>
          <p:cNvPr id="348" name="Google Shape;348;p32"/>
          <p:cNvPicPr preferRelativeResize="0"/>
          <p:nvPr/>
        </p:nvPicPr>
        <p:blipFill>
          <a:blip r:embed="rId3">
            <a:alphaModFix/>
          </a:blip>
          <a:stretch>
            <a:fillRect/>
          </a:stretch>
        </p:blipFill>
        <p:spPr>
          <a:xfrm>
            <a:off x="1198175" y="3113528"/>
            <a:ext cx="3195600" cy="1215300"/>
          </a:xfrm>
          <a:prstGeom prst="roundRect">
            <a:avLst>
              <a:gd fmla="val 16667" name="adj"/>
            </a:avLst>
          </a:prstGeom>
          <a:noFill/>
          <a:ln cap="flat" cmpd="sng" w="19050">
            <a:solidFill>
              <a:srgbClr val="000000"/>
            </a:solidFill>
            <a:prstDash val="solid"/>
            <a:round/>
            <a:headEnd len="sm" w="sm" type="none"/>
            <a:tailEnd len="sm" w="sm" type="none"/>
          </a:ln>
          <a:effectLst>
            <a:outerShdw blurRad="57150" rotWithShape="0" algn="bl" dir="5400000" dist="19050">
              <a:srgbClr val="000000">
                <a:alpha val="50000"/>
              </a:srgbClr>
            </a:outerShdw>
          </a:effectLst>
        </p:spPr>
      </p:pic>
      <p:sp>
        <p:nvSpPr>
          <p:cNvPr id="349" name="Google Shape;349;p32"/>
          <p:cNvSpPr/>
          <p:nvPr/>
        </p:nvSpPr>
        <p:spPr>
          <a:xfrm>
            <a:off x="6040925" y="914325"/>
            <a:ext cx="2001000" cy="1542300"/>
          </a:xfrm>
          <a:prstGeom prst="rect">
            <a:avLst/>
          </a:prstGeom>
          <a:noFill/>
          <a:ln cap="flat" cmpd="sng" w="38100">
            <a:solidFill>
              <a:schemeClr val="accent5"/>
            </a:solidFill>
            <a:prstDash val="solid"/>
            <a:round/>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gtEl>
                                        <p:attrNameLst>
                                          <p:attrName>style.visibility</p:attrName>
                                        </p:attrNameLst>
                                      </p:cBhvr>
                                      <p:to>
                                        <p:strVal val="visible"/>
                                      </p:to>
                                    </p:set>
                                    <p:animEffect filter="fade" transition="in">
                                      <p:cBhvr>
                                        <p:cTn dur="1000"/>
                                        <p:tgtEl>
                                          <p:spTgt spid="341"/>
                                        </p:tgtEl>
                                      </p:cBhvr>
                                    </p:animEffect>
                                  </p:childTnLst>
                                </p:cTn>
                              </p:par>
                              <p:par>
                                <p:cTn fill="hold" nodeType="with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1000"/>
                                        <p:tgtEl>
                                          <p:spTgt spid="340"/>
                                        </p:tgtEl>
                                      </p:cBhvr>
                                    </p:animEffect>
                                  </p:childTnLst>
                                </p:cTn>
                              </p:par>
                              <p:par>
                                <p:cTn fill="hold" nodeType="withEffect" presetClass="entr" presetID="10" presetSubtype="0">
                                  <p:stCondLst>
                                    <p:cond delay="0"/>
                                  </p:stCondLst>
                                  <p:childTnLst>
                                    <p:set>
                                      <p:cBhvr>
                                        <p:cTn dur="1" fill="hold">
                                          <p:stCondLst>
                                            <p:cond delay="0"/>
                                          </p:stCondLst>
                                        </p:cTn>
                                        <p:tgtEl>
                                          <p:spTgt spid="349"/>
                                        </p:tgtEl>
                                        <p:attrNameLst>
                                          <p:attrName>style.visibility</p:attrName>
                                        </p:attrNameLst>
                                      </p:cBhvr>
                                      <p:to>
                                        <p:strVal val="visible"/>
                                      </p:to>
                                    </p:set>
                                    <p:animEffect filter="fade" transition="in">
                                      <p:cBhvr>
                                        <p:cTn dur="1000"/>
                                        <p:tgtEl>
                                          <p:spTgt spid="3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1000"/>
                                        <p:tgtEl>
                                          <p:spTgt spid="3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3"/>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355" name="Google Shape;355;p33"/>
          <p:cNvSpPr/>
          <p:nvPr/>
        </p:nvSpPr>
        <p:spPr>
          <a:xfrm>
            <a:off x="557025" y="161750"/>
            <a:ext cx="8029800" cy="3879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3"/>
          <p:cNvSpPr txBox="1"/>
          <p:nvPr>
            <p:ph type="title"/>
          </p:nvPr>
        </p:nvSpPr>
        <p:spPr>
          <a:xfrm>
            <a:off x="1167075" y="6200"/>
            <a:ext cx="7061700" cy="6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b="1" lang="en" sz="1900">
                <a:latin typeface="EB Garamond"/>
                <a:ea typeface="EB Garamond"/>
                <a:cs typeface="EB Garamond"/>
                <a:sym typeface="EB Garamond"/>
              </a:rPr>
              <a:t>Evaluation metrics</a:t>
            </a:r>
            <a:endParaRPr b="1" sz="1900">
              <a:latin typeface="EB Garamond"/>
              <a:ea typeface="EB Garamond"/>
              <a:cs typeface="EB Garamond"/>
              <a:sym typeface="EB Garamond"/>
            </a:endParaRPr>
          </a:p>
        </p:txBody>
      </p:sp>
      <p:graphicFrame>
        <p:nvGraphicFramePr>
          <p:cNvPr id="357" name="Google Shape;357;p33"/>
          <p:cNvGraphicFramePr/>
          <p:nvPr/>
        </p:nvGraphicFramePr>
        <p:xfrm>
          <a:off x="1101975" y="914313"/>
          <a:ext cx="3000000" cy="3000000"/>
        </p:xfrm>
        <a:graphic>
          <a:graphicData uri="http://schemas.openxmlformats.org/drawingml/2006/table">
            <a:tbl>
              <a:tblPr>
                <a:noFill/>
                <a:tableStyleId>{3E8C03FA-596C-4D64-8E56-CBEAB75A77A1}</a:tableStyleId>
              </a:tblPr>
              <a:tblGrid>
                <a:gridCol w="710125"/>
                <a:gridCol w="2056900"/>
                <a:gridCol w="2171925"/>
                <a:gridCol w="2000950"/>
              </a:tblGrid>
              <a:tr h="385575">
                <a:tc>
                  <a:txBody>
                    <a:bodyPr/>
                    <a:lstStyle/>
                    <a:p>
                      <a:pPr indent="0" lvl="0" marL="0" rtl="0" algn="ctr">
                        <a:spcBef>
                          <a:spcPts val="0"/>
                        </a:spcBef>
                        <a:spcAft>
                          <a:spcPts val="0"/>
                        </a:spcAft>
                        <a:buNone/>
                      </a:pPr>
                      <a:r>
                        <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Precision</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Recall</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F1-score</a:t>
                      </a:r>
                      <a:endParaRPr b="1" sz="1200">
                        <a:latin typeface="EB Garamond"/>
                        <a:ea typeface="EB Garamond"/>
                        <a:cs typeface="EB Garamond"/>
                        <a:sym typeface="EB Garamond"/>
                      </a:endParaRPr>
                    </a:p>
                  </a:txBody>
                  <a:tcPr marT="91425" marB="91425" marR="91425" marL="91425"/>
                </a:tc>
              </a:tr>
              <a:tr h="385575">
                <a:tc>
                  <a:txBody>
                    <a:bodyPr/>
                    <a:lstStyle/>
                    <a:p>
                      <a:pPr indent="0" lvl="0" marL="0" rtl="0" algn="ctr">
                        <a:spcBef>
                          <a:spcPts val="0"/>
                        </a:spcBef>
                        <a:spcAft>
                          <a:spcPts val="0"/>
                        </a:spcAft>
                        <a:buNone/>
                      </a:pPr>
                      <a:r>
                        <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SPACY            BERT</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SPACY            BERT</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SPACY            BERT</a:t>
                      </a:r>
                      <a:endParaRPr b="1" sz="1200">
                        <a:latin typeface="EB Garamond"/>
                        <a:ea typeface="EB Garamond"/>
                        <a:cs typeface="EB Garamond"/>
                        <a:sym typeface="EB Garamond"/>
                      </a:endParaRPr>
                    </a:p>
                  </a:txBody>
                  <a:tcPr marT="91425" marB="91425" marR="91425" marL="91425"/>
                </a:tc>
              </a:tr>
              <a:tr h="385575">
                <a:tc>
                  <a:txBody>
                    <a:bodyPr/>
                    <a:lstStyle/>
                    <a:p>
                      <a:pPr indent="0" lvl="0" marL="0" rtl="0" algn="ctr">
                        <a:spcBef>
                          <a:spcPts val="0"/>
                        </a:spcBef>
                        <a:spcAft>
                          <a:spcPts val="0"/>
                        </a:spcAft>
                        <a:buNone/>
                      </a:pPr>
                      <a:r>
                        <a:rPr b="1" lang="en" sz="1200">
                          <a:latin typeface="EB Garamond"/>
                          <a:ea typeface="EB Garamond"/>
                          <a:cs typeface="EB Garamond"/>
                          <a:sym typeface="EB Garamond"/>
                        </a:rPr>
                        <a:t>GPE</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None/>
                      </a:pPr>
                      <a:r>
                        <a:rPr b="1" lang="en" sz="1200">
                          <a:latin typeface="EB Garamond"/>
                          <a:ea typeface="EB Garamond"/>
                          <a:cs typeface="EB Garamond"/>
                          <a:sym typeface="EB Garamond"/>
                        </a:rPr>
                        <a:t>0.39                 0.73</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0.44                 0.74</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0.41                 </a:t>
                      </a:r>
                      <a:r>
                        <a:rPr b="1" lang="en" sz="1200">
                          <a:solidFill>
                            <a:schemeClr val="accent5"/>
                          </a:solidFill>
                          <a:latin typeface="EB Garamond"/>
                          <a:ea typeface="EB Garamond"/>
                          <a:cs typeface="EB Garamond"/>
                          <a:sym typeface="EB Garamond"/>
                        </a:rPr>
                        <a:t>0.74</a:t>
                      </a:r>
                      <a:endParaRPr b="1" sz="1200">
                        <a:solidFill>
                          <a:schemeClr val="accent5"/>
                        </a:solidFill>
                        <a:latin typeface="EB Garamond"/>
                        <a:ea typeface="EB Garamond"/>
                        <a:cs typeface="EB Garamond"/>
                        <a:sym typeface="EB Garamond"/>
                      </a:endParaRPr>
                    </a:p>
                  </a:txBody>
                  <a:tcPr marT="91425" marB="91425" marR="91425" marL="91425"/>
                </a:tc>
              </a:tr>
              <a:tr h="385575">
                <a:tc>
                  <a:txBody>
                    <a:bodyPr/>
                    <a:lstStyle/>
                    <a:p>
                      <a:pPr indent="0" lvl="0" marL="0" rtl="0" algn="ctr">
                        <a:spcBef>
                          <a:spcPts val="0"/>
                        </a:spcBef>
                        <a:spcAft>
                          <a:spcPts val="0"/>
                        </a:spcAft>
                        <a:buNone/>
                      </a:pPr>
                      <a:r>
                        <a:rPr b="1" lang="en" sz="1200">
                          <a:latin typeface="EB Garamond"/>
                          <a:ea typeface="EB Garamond"/>
                          <a:cs typeface="EB Garamond"/>
                          <a:sym typeface="EB Garamond"/>
                        </a:rPr>
                        <a:t>LOC</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0.59                 0.59</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rgbClr val="000000"/>
                          </a:solidFill>
                          <a:latin typeface="EB Garamond"/>
                          <a:ea typeface="EB Garamond"/>
                          <a:cs typeface="EB Garamond"/>
                          <a:sym typeface="EB Garamond"/>
                        </a:rPr>
                        <a:t>0.50                 0.50</a:t>
                      </a:r>
                      <a:endParaRPr b="1" sz="1200">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n" sz="1200">
                          <a:solidFill>
                            <a:schemeClr val="accent5"/>
                          </a:solidFill>
                          <a:latin typeface="EB Garamond"/>
                          <a:ea typeface="EB Garamond"/>
                          <a:cs typeface="EB Garamond"/>
                          <a:sym typeface="EB Garamond"/>
                        </a:rPr>
                        <a:t>0.54                 0.54</a:t>
                      </a:r>
                      <a:endParaRPr b="1" sz="1200">
                        <a:solidFill>
                          <a:schemeClr val="accent5"/>
                        </a:solidFill>
                        <a:latin typeface="EB Garamond"/>
                        <a:ea typeface="EB Garamond"/>
                        <a:cs typeface="EB Garamond"/>
                        <a:sym typeface="EB Garamond"/>
                      </a:endParaRPr>
                    </a:p>
                  </a:txBody>
                  <a:tcPr marT="91425" marB="91425" marR="91425" marL="91425"/>
                </a:tc>
              </a:tr>
            </a:tbl>
          </a:graphicData>
        </a:graphic>
      </p:graphicFrame>
      <p:sp>
        <p:nvSpPr>
          <p:cNvPr id="358" name="Google Shape;358;p33"/>
          <p:cNvSpPr txBox="1"/>
          <p:nvPr/>
        </p:nvSpPr>
        <p:spPr>
          <a:xfrm>
            <a:off x="1867075" y="2456625"/>
            <a:ext cx="5913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latin typeface="EB Garamond"/>
                <a:ea typeface="EB Garamond"/>
                <a:cs typeface="EB Garamond"/>
                <a:sym typeface="EB Garamond"/>
              </a:rPr>
              <a:t>Table: Evaluation of SpaCy and BERT NER with Precision, Recall and F1-score at the named entity level, on 100 instances. In bold is the best F1-scores.</a:t>
            </a:r>
            <a:endParaRPr>
              <a:latin typeface="Frank Ruhl Libre Light"/>
              <a:ea typeface="Frank Ruhl Libre Light"/>
              <a:cs typeface="Frank Ruhl Libre Light"/>
              <a:sym typeface="Frank Ruhl Libre Light"/>
            </a:endParaRPr>
          </a:p>
        </p:txBody>
      </p:sp>
      <p:sp>
        <p:nvSpPr>
          <p:cNvPr id="359" name="Google Shape;359;p33"/>
          <p:cNvSpPr/>
          <p:nvPr/>
        </p:nvSpPr>
        <p:spPr>
          <a:xfrm>
            <a:off x="2958563" y="3055125"/>
            <a:ext cx="3226716" cy="1272888"/>
          </a:xfrm>
          <a:prstGeom prst="cloud">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3"/>
          <p:cNvSpPr txBox="1"/>
          <p:nvPr/>
        </p:nvSpPr>
        <p:spPr>
          <a:xfrm>
            <a:off x="2895750" y="3370125"/>
            <a:ext cx="3352500" cy="554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b="1" lang="en" sz="1200">
                <a:latin typeface="EB Garamond"/>
                <a:ea typeface="EB Garamond"/>
                <a:cs typeface="EB Garamond"/>
                <a:sym typeface="EB Garamond"/>
              </a:rPr>
              <a:t>Fine-tuning BERT with PLACE labels F1-score increases to 78%</a:t>
            </a:r>
            <a:endParaRPr sz="1200">
              <a:latin typeface="Frank Ruhl Libre Light"/>
              <a:ea typeface="Frank Ruhl Libre Light"/>
              <a:cs typeface="Frank Ruhl Libre Light"/>
              <a:sym typeface="Frank Ruhl Libre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0"/>
                                        </p:tgtEl>
                                        <p:attrNameLst>
                                          <p:attrName>style.visibility</p:attrName>
                                        </p:attrNameLst>
                                      </p:cBhvr>
                                      <p:to>
                                        <p:strVal val="visible"/>
                                      </p:to>
                                    </p:set>
                                    <p:animEffect filter="fade" transition="in">
                                      <p:cBhvr>
                                        <p:cTn dur="1000"/>
                                        <p:tgtEl>
                                          <p:spTgt spid="360"/>
                                        </p:tgtEl>
                                      </p:cBhvr>
                                    </p:animEffect>
                                  </p:childTnLst>
                                </p:cTn>
                              </p:par>
                              <p:par>
                                <p:cTn fill="hold" nodeType="with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1000"/>
                                        <p:tgtEl>
                                          <p:spTgt spid="359"/>
                                        </p:tgtEl>
                                      </p:cBhvr>
                                    </p:animEffect>
                                  </p:childTnLst>
                                </p:cTn>
                              </p:par>
                              <p:par>
                                <p:cTn fill="hold" nodeType="withEffect" presetClass="entr" presetID="10" presetSubtype="0">
                                  <p:stCondLst>
                                    <p:cond delay="0"/>
                                  </p:stCondLst>
                                  <p:childTnLst>
                                    <p:set>
                                      <p:cBhvr>
                                        <p:cTn dur="1" fill="hold">
                                          <p:stCondLst>
                                            <p:cond delay="0"/>
                                          </p:stCondLst>
                                        </p:cTn>
                                        <p:tgtEl>
                                          <p:spTgt spid="360"/>
                                        </p:tgtEl>
                                        <p:attrNameLst>
                                          <p:attrName>style.visibility</p:attrName>
                                        </p:attrNameLst>
                                      </p:cBhvr>
                                      <p:to>
                                        <p:strVal val="visible"/>
                                      </p:to>
                                    </p:set>
                                    <p:animEffect filter="fade" transition="in">
                                      <p:cBhvr>
                                        <p:cTn dur="1000"/>
                                        <p:tgtEl>
                                          <p:spTgt spid="3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4" name="Shape 364"/>
        <p:cNvGrpSpPr/>
        <p:nvPr/>
      </p:nvGrpSpPr>
      <p:grpSpPr>
        <a:xfrm>
          <a:off x="0" y="0"/>
          <a:ext cx="0" cy="0"/>
          <a:chOff x="0" y="0"/>
          <a:chExt cx="0" cy="0"/>
        </a:xfrm>
      </p:grpSpPr>
      <p:sp>
        <p:nvSpPr>
          <p:cNvPr id="365" name="Google Shape;365;p34"/>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grpSp>
        <p:nvGrpSpPr>
          <p:cNvPr id="366" name="Google Shape;366;p34"/>
          <p:cNvGrpSpPr/>
          <p:nvPr/>
        </p:nvGrpSpPr>
        <p:grpSpPr>
          <a:xfrm>
            <a:off x="4495002" y="465959"/>
            <a:ext cx="2736410" cy="4222433"/>
            <a:chOff x="4495002" y="465959"/>
            <a:chExt cx="2736410" cy="4222433"/>
          </a:xfrm>
        </p:grpSpPr>
        <p:sp>
          <p:nvSpPr>
            <p:cNvPr id="367" name="Google Shape;367;p34"/>
            <p:cNvSpPr/>
            <p:nvPr/>
          </p:nvSpPr>
          <p:spPr>
            <a:xfrm>
              <a:off x="4495002" y="465959"/>
              <a:ext cx="2736410" cy="4222433"/>
            </a:xfrm>
            <a:custGeom>
              <a:rect b="b" l="l" r="r" t="t"/>
              <a:pathLst>
                <a:path extrusionOk="0" h="209550" w="135802">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4"/>
            <p:cNvSpPr/>
            <p:nvPr/>
          </p:nvSpPr>
          <p:spPr>
            <a:xfrm>
              <a:off x="5751455" y="4422593"/>
              <a:ext cx="225015" cy="144999"/>
            </a:xfrm>
            <a:custGeom>
              <a:rect b="b" l="l" r="r" t="t"/>
              <a:pathLst>
                <a:path extrusionOk="0" h="7196" w="11167">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4"/>
            <p:cNvSpPr/>
            <p:nvPr/>
          </p:nvSpPr>
          <p:spPr>
            <a:xfrm>
              <a:off x="5734831" y="633587"/>
              <a:ext cx="43826" cy="43806"/>
            </a:xfrm>
            <a:custGeom>
              <a:rect b="b" l="l" r="r" t="t"/>
              <a:pathLst>
                <a:path extrusionOk="0" h="2174" w="2175">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4"/>
            <p:cNvSpPr/>
            <p:nvPr/>
          </p:nvSpPr>
          <p:spPr>
            <a:xfrm>
              <a:off x="5823934" y="615452"/>
              <a:ext cx="80056" cy="80056"/>
            </a:xfrm>
            <a:custGeom>
              <a:rect b="b" l="l" r="r" t="t"/>
              <a:pathLst>
                <a:path extrusionOk="0" h="3973" w="3973">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34"/>
          <p:cNvSpPr txBox="1"/>
          <p:nvPr>
            <p:ph idx="4294967295" type="body"/>
          </p:nvPr>
        </p:nvSpPr>
        <p:spPr>
          <a:xfrm>
            <a:off x="1160100" y="1154400"/>
            <a:ext cx="2607900" cy="2834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accent4"/>
                </a:solidFill>
                <a:latin typeface="Montserrat"/>
                <a:ea typeface="Montserrat"/>
                <a:cs typeface="Montserrat"/>
                <a:sym typeface="Montserrat"/>
              </a:rPr>
              <a:t>MAP APP</a:t>
            </a:r>
            <a:endParaRPr sz="1600">
              <a:solidFill>
                <a:schemeClr val="accent4"/>
              </a:solidFill>
              <a:latin typeface="Montserrat"/>
              <a:ea typeface="Montserrat"/>
              <a:cs typeface="Montserrat"/>
              <a:sym typeface="Montserrat"/>
            </a:endParaRPr>
          </a:p>
          <a:p>
            <a:pPr indent="0" lvl="0" marL="0" rtl="0" algn="l">
              <a:lnSpc>
                <a:spcPct val="100000"/>
              </a:lnSpc>
              <a:spcBef>
                <a:spcPts val="800"/>
              </a:spcBef>
              <a:spcAft>
                <a:spcPts val="0"/>
              </a:spcAft>
              <a:buNone/>
            </a:pPr>
            <a:r>
              <a:rPr lang="en" sz="1200">
                <a:solidFill>
                  <a:schemeClr val="lt1"/>
                </a:solidFill>
                <a:latin typeface="EB Garamond"/>
                <a:ea typeface="EB Garamond"/>
                <a:cs typeface="EB Garamond"/>
                <a:sym typeface="EB Garamond"/>
              </a:rPr>
              <a:t>We used the best-performing fine-tuned BERT model in order to tag all the place-name entities mentioned within image content-related inscriptions printed on 20,408 prints. The place-names are pinned on a map. The size of each pin reflects the frequency of a given place-name.</a:t>
            </a:r>
            <a:endParaRPr sz="1800">
              <a:solidFill>
                <a:schemeClr val="lt1"/>
              </a:solidFill>
            </a:endParaRPr>
          </a:p>
        </p:txBody>
      </p:sp>
      <p:sp>
        <p:nvSpPr>
          <p:cNvPr id="372" name="Google Shape;372;p34"/>
          <p:cNvSpPr/>
          <p:nvPr/>
        </p:nvSpPr>
        <p:spPr>
          <a:xfrm>
            <a:off x="4566250" y="851075"/>
            <a:ext cx="2607900" cy="345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3" name="Google Shape;373;p34"/>
          <p:cNvPicPr preferRelativeResize="0"/>
          <p:nvPr/>
        </p:nvPicPr>
        <p:blipFill>
          <a:blip r:embed="rId4">
            <a:alphaModFix/>
          </a:blip>
          <a:stretch>
            <a:fillRect/>
          </a:stretch>
        </p:blipFill>
        <p:spPr>
          <a:xfrm>
            <a:off x="4713299" y="3305500"/>
            <a:ext cx="2299800" cy="839050"/>
          </a:xfrm>
          <a:prstGeom prst="rect">
            <a:avLst/>
          </a:prstGeom>
          <a:noFill/>
          <a:ln>
            <a:noFill/>
          </a:ln>
        </p:spPr>
      </p:pic>
      <p:pic>
        <p:nvPicPr>
          <p:cNvPr id="374" name="Google Shape;374;p34"/>
          <p:cNvPicPr preferRelativeResize="0"/>
          <p:nvPr/>
        </p:nvPicPr>
        <p:blipFill rotWithShape="1">
          <a:blip r:embed="rId5">
            <a:alphaModFix/>
          </a:blip>
          <a:srcRect b="17375" l="0" r="19361" t="0"/>
          <a:stretch/>
        </p:blipFill>
        <p:spPr>
          <a:xfrm>
            <a:off x="4566250" y="851075"/>
            <a:ext cx="2607901" cy="22498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5"/>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380" name="Google Shape;380;p35"/>
          <p:cNvSpPr txBox="1"/>
          <p:nvPr/>
        </p:nvSpPr>
        <p:spPr>
          <a:xfrm>
            <a:off x="743425" y="775125"/>
            <a:ext cx="24576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Frank Ruhl Libre Medium"/>
                <a:ea typeface="Frank Ruhl Libre Medium"/>
                <a:cs typeface="Frank Ruhl Libre Medium"/>
                <a:sym typeface="Frank Ruhl Libre Medium"/>
              </a:rPr>
              <a:t>Limitations</a:t>
            </a:r>
            <a:endParaRPr sz="1200">
              <a:solidFill>
                <a:schemeClr val="dk1"/>
              </a:solidFill>
              <a:latin typeface="Frank Ruhl Libre Medium"/>
              <a:ea typeface="Frank Ruhl Libre Medium"/>
              <a:cs typeface="Frank Ruhl Libre Medium"/>
              <a:sym typeface="Frank Ruhl Libre Medium"/>
            </a:endParaRPr>
          </a:p>
          <a:p>
            <a:pPr indent="0" lvl="0" marL="0" rtl="0" algn="l">
              <a:spcBef>
                <a:spcPts val="0"/>
              </a:spcBef>
              <a:spcAft>
                <a:spcPts val="0"/>
              </a:spcAft>
              <a:buNone/>
            </a:pPr>
            <a:r>
              <a:t/>
            </a:r>
            <a:endParaRPr sz="1000">
              <a:solidFill>
                <a:schemeClr val="dk1"/>
              </a:solidFill>
              <a:latin typeface="Frank Ruhl Libre Medium"/>
              <a:ea typeface="Frank Ruhl Libre Medium"/>
              <a:cs typeface="Frank Ruhl Libre Medium"/>
              <a:sym typeface="Frank Ruhl Libre Medium"/>
            </a:endParaRPr>
          </a:p>
          <a:p>
            <a:pPr indent="0" lvl="0" marL="0" rtl="0" algn="l">
              <a:spcBef>
                <a:spcPts val="0"/>
              </a:spcBef>
              <a:spcAft>
                <a:spcPts val="0"/>
              </a:spcAft>
              <a:buNone/>
            </a:pPr>
            <a:r>
              <a:rPr lang="en" sz="1000">
                <a:solidFill>
                  <a:schemeClr val="dk1"/>
                </a:solidFill>
                <a:latin typeface="Frank Ruhl Libre Light"/>
                <a:ea typeface="Frank Ruhl Libre Light"/>
                <a:cs typeface="Frank Ruhl Libre Light"/>
                <a:sym typeface="Frank Ruhl Libre Light"/>
              </a:rPr>
              <a:t>•</a:t>
            </a:r>
            <a:r>
              <a:rPr lang="en" sz="1100">
                <a:solidFill>
                  <a:schemeClr val="dk1"/>
                </a:solidFill>
                <a:latin typeface="Frank Ruhl Libre Light"/>
                <a:ea typeface="Frank Ruhl Libre Light"/>
                <a:cs typeface="Frank Ruhl Libre Light"/>
                <a:sym typeface="Frank Ruhl Libre Light"/>
              </a:rPr>
              <a:t> BERT NER model, fine-tuned on our dataset, can provide a means for ’distant viewing’. However, the model makes mistakes (e.g. places that belong outside Japan). </a:t>
            </a:r>
            <a:endParaRPr sz="1100">
              <a:solidFill>
                <a:schemeClr val="dk1"/>
              </a:solidFill>
              <a:latin typeface="Frank Ruhl Libre Light"/>
              <a:ea typeface="Frank Ruhl Libre Light"/>
              <a:cs typeface="Frank Ruhl Libre Light"/>
              <a:sym typeface="Frank Ruhl Libre Light"/>
            </a:endParaRPr>
          </a:p>
          <a:p>
            <a:pPr indent="0" lvl="0" marL="0" rtl="0" algn="l">
              <a:spcBef>
                <a:spcPts val="0"/>
              </a:spcBef>
              <a:spcAft>
                <a:spcPts val="0"/>
              </a:spcAft>
              <a:buNone/>
            </a:pPr>
            <a:r>
              <a:rPr lang="en" sz="1100">
                <a:solidFill>
                  <a:schemeClr val="dk1"/>
                </a:solidFill>
                <a:latin typeface="Frank Ruhl Libre Light"/>
                <a:ea typeface="Frank Ruhl Libre Light"/>
                <a:cs typeface="Frank Ruhl Libre Light"/>
                <a:sym typeface="Frank Ruhl Libre Light"/>
              </a:rPr>
              <a:t>• Only a single place-name tag, PLACE, was used in BERT NER model. </a:t>
            </a:r>
            <a:endParaRPr sz="1100">
              <a:solidFill>
                <a:schemeClr val="dk1"/>
              </a:solidFill>
              <a:latin typeface="Frank Ruhl Libre Light"/>
              <a:ea typeface="Frank Ruhl Libre Light"/>
              <a:cs typeface="Frank Ruhl Libre Light"/>
              <a:sym typeface="Frank Ruhl Libre Light"/>
            </a:endParaRPr>
          </a:p>
          <a:p>
            <a:pPr indent="0" lvl="0" marL="0" rtl="0" algn="l">
              <a:spcBef>
                <a:spcPts val="0"/>
              </a:spcBef>
              <a:spcAft>
                <a:spcPts val="0"/>
              </a:spcAft>
              <a:buNone/>
            </a:pPr>
            <a:r>
              <a:rPr lang="en" sz="1100">
                <a:solidFill>
                  <a:schemeClr val="dk1"/>
                </a:solidFill>
                <a:latin typeface="Frank Ruhl Libre Light"/>
                <a:ea typeface="Frank Ruhl Libre Light"/>
                <a:cs typeface="Frank Ruhl Libre Light"/>
                <a:sym typeface="Frank Ruhl Libre Light"/>
              </a:rPr>
              <a:t>• The dataset comprises only 200 instances, but more annotations can lead to more accurate models.</a:t>
            </a:r>
            <a:r>
              <a:rPr lang="en" sz="1000">
                <a:solidFill>
                  <a:schemeClr val="dk1"/>
                </a:solidFill>
                <a:latin typeface="Frank Ruhl Libre Light"/>
                <a:ea typeface="Frank Ruhl Libre Light"/>
                <a:cs typeface="Frank Ruhl Libre Light"/>
                <a:sym typeface="Frank Ruhl Libre Light"/>
              </a:rPr>
              <a:t> </a:t>
            </a:r>
            <a:endParaRPr sz="1000">
              <a:solidFill>
                <a:schemeClr val="dk1"/>
              </a:solidFill>
              <a:latin typeface="Frank Ruhl Libre Light"/>
              <a:ea typeface="Frank Ruhl Libre Light"/>
              <a:cs typeface="Frank Ruhl Libre Light"/>
              <a:sym typeface="Frank Ruhl Libre Light"/>
            </a:endParaRPr>
          </a:p>
        </p:txBody>
      </p:sp>
      <p:sp>
        <p:nvSpPr>
          <p:cNvPr id="381" name="Google Shape;381;p35"/>
          <p:cNvSpPr txBox="1"/>
          <p:nvPr/>
        </p:nvSpPr>
        <p:spPr>
          <a:xfrm>
            <a:off x="2798725" y="2778850"/>
            <a:ext cx="3704700" cy="173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Frank Ruhl Libre Medium"/>
                <a:ea typeface="Frank Ruhl Libre Medium"/>
                <a:cs typeface="Frank Ruhl Libre Medium"/>
                <a:sym typeface="Frank Ruhl Libre Medium"/>
              </a:rPr>
              <a:t>Conclusion</a:t>
            </a:r>
            <a:endParaRPr sz="1200">
              <a:latin typeface="Frank Ruhl Libre Medium"/>
              <a:ea typeface="Frank Ruhl Libre Medium"/>
              <a:cs typeface="Frank Ruhl Libre Medium"/>
              <a:sym typeface="Frank Ruhl Libre Medium"/>
            </a:endParaRPr>
          </a:p>
          <a:p>
            <a:pPr indent="0" lvl="0" marL="457200" rtl="0" algn="l">
              <a:spcBef>
                <a:spcPts val="0"/>
              </a:spcBef>
              <a:spcAft>
                <a:spcPts val="0"/>
              </a:spcAft>
              <a:buNone/>
            </a:pPr>
            <a:r>
              <a:t/>
            </a:r>
            <a:endParaRPr sz="1200">
              <a:latin typeface="Frank Ruhl Libre Medium"/>
              <a:ea typeface="Frank Ruhl Libre Medium"/>
              <a:cs typeface="Frank Ruhl Libre Medium"/>
              <a:sym typeface="Frank Ruhl Libre Medium"/>
            </a:endParaRPr>
          </a:p>
          <a:p>
            <a:pPr indent="0" lvl="0" marL="0" rtl="0" algn="l">
              <a:spcBef>
                <a:spcPts val="0"/>
              </a:spcBef>
              <a:spcAft>
                <a:spcPts val="0"/>
              </a:spcAft>
              <a:buNone/>
            </a:pPr>
            <a:r>
              <a:rPr lang="en" sz="1000">
                <a:solidFill>
                  <a:schemeClr val="dk1"/>
                </a:solidFill>
                <a:latin typeface="Frank Ruhl Libre Light"/>
                <a:ea typeface="Frank Ruhl Libre Light"/>
                <a:cs typeface="Frank Ruhl Libre Light"/>
                <a:sym typeface="Frank Ruhl Libre Light"/>
              </a:rPr>
              <a:t>• </a:t>
            </a:r>
            <a:r>
              <a:rPr lang="en" sz="1100">
                <a:latin typeface="Frank Ruhl Libre Light"/>
                <a:ea typeface="Frank Ruhl Libre Light"/>
                <a:cs typeface="Frank Ruhl Libre Light"/>
                <a:sym typeface="Frank Ruhl Libre Light"/>
              </a:rPr>
              <a:t>Presented a dataset (is released for public use) of </a:t>
            </a:r>
            <a:r>
              <a:rPr i="1" lang="en" sz="1100">
                <a:latin typeface="Frank Ruhl Libre Light"/>
                <a:ea typeface="Frank Ruhl Libre Light"/>
                <a:cs typeface="Frank Ruhl Libre Light"/>
                <a:sym typeface="Frank Ruhl Libre Light"/>
              </a:rPr>
              <a:t>ukiyo-e</a:t>
            </a:r>
            <a:r>
              <a:rPr lang="en" sz="1100">
                <a:latin typeface="Frank Ruhl Libre Light"/>
                <a:ea typeface="Frank Ruhl Libre Light"/>
                <a:cs typeface="Frank Ruhl Libre Light"/>
                <a:sym typeface="Frank Ruhl Libre Light"/>
              </a:rPr>
              <a:t> landscape prints, with place-names included in the print inscriptions annotated by an art historian. </a:t>
            </a:r>
            <a:endParaRPr sz="1100">
              <a:latin typeface="Frank Ruhl Libre Light"/>
              <a:ea typeface="Frank Ruhl Libre Light"/>
              <a:cs typeface="Frank Ruhl Libre Light"/>
              <a:sym typeface="Frank Ruhl Libre Light"/>
            </a:endParaRPr>
          </a:p>
          <a:p>
            <a:pPr indent="0" lvl="0" marL="0" rtl="0" algn="l">
              <a:spcBef>
                <a:spcPts val="0"/>
              </a:spcBef>
              <a:spcAft>
                <a:spcPts val="0"/>
              </a:spcAft>
              <a:buNone/>
            </a:pPr>
            <a:r>
              <a:rPr lang="en" sz="1100">
                <a:solidFill>
                  <a:schemeClr val="dk1"/>
                </a:solidFill>
                <a:latin typeface="Frank Ruhl Libre Light"/>
                <a:ea typeface="Frank Ruhl Libre Light"/>
                <a:cs typeface="Frank Ruhl Libre Light"/>
                <a:sym typeface="Frank Ruhl Libre Light"/>
              </a:rPr>
              <a:t>• </a:t>
            </a:r>
            <a:r>
              <a:rPr lang="en" sz="1100">
                <a:latin typeface="Frank Ruhl Libre Light"/>
                <a:ea typeface="Frank Ruhl Libre Light"/>
                <a:cs typeface="Frank Ruhl Libre Light"/>
                <a:sym typeface="Frank Ruhl Libre Light"/>
              </a:rPr>
              <a:t>Japanese BERT-based NER model can achieve a promising performance. </a:t>
            </a:r>
            <a:endParaRPr sz="1100">
              <a:latin typeface="Frank Ruhl Libre Light"/>
              <a:ea typeface="Frank Ruhl Libre Light"/>
              <a:cs typeface="Frank Ruhl Libre Light"/>
              <a:sym typeface="Frank Ruhl Libre Light"/>
            </a:endParaRPr>
          </a:p>
          <a:p>
            <a:pPr indent="0" lvl="0" marL="0" rtl="0" algn="l">
              <a:spcBef>
                <a:spcPts val="0"/>
              </a:spcBef>
              <a:spcAft>
                <a:spcPts val="0"/>
              </a:spcAft>
              <a:buNone/>
            </a:pPr>
            <a:r>
              <a:rPr lang="en" sz="1100">
                <a:solidFill>
                  <a:schemeClr val="dk1"/>
                </a:solidFill>
                <a:latin typeface="Frank Ruhl Libre Light"/>
                <a:ea typeface="Frank Ruhl Libre Light"/>
                <a:cs typeface="Frank Ruhl Libre Light"/>
                <a:sym typeface="Frank Ruhl Libre Light"/>
              </a:rPr>
              <a:t>• </a:t>
            </a:r>
            <a:r>
              <a:rPr lang="en" sz="1100">
                <a:latin typeface="Frank Ruhl Libre Light"/>
                <a:ea typeface="Frank Ruhl Libre Light"/>
                <a:cs typeface="Frank Ruhl Libre Light"/>
                <a:sym typeface="Frank Ruhl Libre Light"/>
              </a:rPr>
              <a:t>Use-case of how can a distant viewing of a visual dataset be undertaken for facilitating research in art history. </a:t>
            </a:r>
            <a:endParaRPr sz="1300">
              <a:latin typeface="Frank Ruhl Libre Light"/>
              <a:ea typeface="Frank Ruhl Libre Light"/>
              <a:cs typeface="Frank Ruhl Libre Light"/>
              <a:sym typeface="Frank Ruhl Libre Light"/>
            </a:endParaRPr>
          </a:p>
        </p:txBody>
      </p:sp>
      <p:sp>
        <p:nvSpPr>
          <p:cNvPr id="382" name="Google Shape;382;p35"/>
          <p:cNvSpPr txBox="1"/>
          <p:nvPr/>
        </p:nvSpPr>
        <p:spPr>
          <a:xfrm>
            <a:off x="6089625" y="782775"/>
            <a:ext cx="2383800" cy="220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Frank Ruhl Libre Medium"/>
                <a:ea typeface="Frank Ruhl Libre Medium"/>
                <a:cs typeface="Frank Ruhl Libre Medium"/>
                <a:sym typeface="Frank Ruhl Libre Medium"/>
              </a:rPr>
              <a:t>Future work</a:t>
            </a:r>
            <a:endParaRPr sz="1200">
              <a:latin typeface="Frank Ruhl Libre Medium"/>
              <a:ea typeface="Frank Ruhl Libre Medium"/>
              <a:cs typeface="Frank Ruhl Libre Medium"/>
              <a:sym typeface="Frank Ruhl Libre Medium"/>
            </a:endParaRPr>
          </a:p>
          <a:p>
            <a:pPr indent="0" lvl="0" marL="0" rtl="0" algn="l">
              <a:spcBef>
                <a:spcPts val="0"/>
              </a:spcBef>
              <a:spcAft>
                <a:spcPts val="0"/>
              </a:spcAft>
              <a:buNone/>
            </a:pPr>
            <a:r>
              <a:t/>
            </a:r>
            <a:endParaRPr sz="1000">
              <a:latin typeface="Frank Ruhl Libre Light"/>
              <a:ea typeface="Frank Ruhl Libre Light"/>
              <a:cs typeface="Frank Ruhl Libre Light"/>
              <a:sym typeface="Frank Ruhl Libre Light"/>
            </a:endParaRPr>
          </a:p>
          <a:p>
            <a:pPr indent="0" lvl="0" marL="0" rtl="0" algn="l">
              <a:spcBef>
                <a:spcPts val="0"/>
              </a:spcBef>
              <a:spcAft>
                <a:spcPts val="0"/>
              </a:spcAft>
              <a:buNone/>
            </a:pPr>
            <a:r>
              <a:rPr lang="en" sz="1100">
                <a:solidFill>
                  <a:schemeClr val="dk1"/>
                </a:solidFill>
                <a:latin typeface="Frank Ruhl Libre Light"/>
                <a:ea typeface="Frank Ruhl Libre Light"/>
                <a:cs typeface="Frank Ruhl Libre Light"/>
                <a:sym typeface="Frank Ruhl Libre Light"/>
              </a:rPr>
              <a:t>• </a:t>
            </a:r>
            <a:r>
              <a:rPr lang="en" sz="1100">
                <a:latin typeface="Frank Ruhl Libre Light"/>
                <a:ea typeface="Frank Ruhl Libre Light"/>
                <a:cs typeface="Frank Ruhl Libre Light"/>
                <a:sym typeface="Frank Ruhl Libre Light"/>
              </a:rPr>
              <a:t>Expand our dataset with more inscriptions, as well as with entity types. </a:t>
            </a:r>
            <a:endParaRPr sz="1100">
              <a:latin typeface="Frank Ruhl Libre Light"/>
              <a:ea typeface="Frank Ruhl Libre Light"/>
              <a:cs typeface="Frank Ruhl Libre Light"/>
              <a:sym typeface="Frank Ruhl Libre Light"/>
            </a:endParaRPr>
          </a:p>
          <a:p>
            <a:pPr indent="0" lvl="0" marL="0" rtl="0" algn="l">
              <a:spcBef>
                <a:spcPts val="0"/>
              </a:spcBef>
              <a:spcAft>
                <a:spcPts val="0"/>
              </a:spcAft>
              <a:buNone/>
            </a:pPr>
            <a:r>
              <a:rPr lang="en" sz="1100">
                <a:solidFill>
                  <a:schemeClr val="dk1"/>
                </a:solidFill>
                <a:latin typeface="Frank Ruhl Libre Light"/>
                <a:ea typeface="Frank Ruhl Libre Light"/>
                <a:cs typeface="Frank Ruhl Libre Light"/>
                <a:sym typeface="Frank Ruhl Libre Light"/>
              </a:rPr>
              <a:t>• </a:t>
            </a:r>
            <a:r>
              <a:rPr lang="en" sz="1100">
                <a:latin typeface="Frank Ruhl Libre Light"/>
                <a:ea typeface="Frank Ruhl Libre Light"/>
                <a:cs typeface="Frank Ruhl Libre Light"/>
                <a:sym typeface="Frank Ruhl Libre Light"/>
              </a:rPr>
              <a:t>Undertake a spatiotemporal study of ukiyo-e landscape prints and investigate the benefits of NLP-fuelled ‘distant viewing’ by integrating the dimension of time in our analysis.</a:t>
            </a:r>
            <a:endParaRPr sz="1100">
              <a:latin typeface="Frank Ruhl Libre Light"/>
              <a:ea typeface="Frank Ruhl Libre Light"/>
              <a:cs typeface="Frank Ruhl Libre Light"/>
              <a:sym typeface="Frank Ruhl Libre Light"/>
            </a:endParaRPr>
          </a:p>
          <a:p>
            <a:pPr indent="0" lvl="0" marL="0" rtl="0" algn="l">
              <a:spcBef>
                <a:spcPts val="0"/>
              </a:spcBef>
              <a:spcAft>
                <a:spcPts val="0"/>
              </a:spcAft>
              <a:buNone/>
            </a:pPr>
            <a:r>
              <a:t/>
            </a:r>
            <a:endParaRPr sz="1000">
              <a:latin typeface="Frank Ruhl Libre Light"/>
              <a:ea typeface="Frank Ruhl Libre Light"/>
              <a:cs typeface="Frank Ruhl Libre Light"/>
              <a:sym typeface="Frank Ruhl Libre Light"/>
            </a:endParaRPr>
          </a:p>
        </p:txBody>
      </p:sp>
      <p:sp>
        <p:nvSpPr>
          <p:cNvPr id="383" name="Google Shape;383;p35"/>
          <p:cNvSpPr/>
          <p:nvPr/>
        </p:nvSpPr>
        <p:spPr>
          <a:xfrm>
            <a:off x="3440618" y="1970740"/>
            <a:ext cx="2075662" cy="731585"/>
          </a:xfrm>
          <a:custGeom>
            <a:rect b="b" l="l" r="r" t="t"/>
            <a:pathLst>
              <a:path extrusionOk="0" h="450" w="999">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rgbClr val="02576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334147"/>
              </a:buClr>
              <a:buSzPts val="1400"/>
              <a:buFont typeface="Calibri"/>
              <a:buNone/>
            </a:pPr>
            <a:r>
              <a:t/>
            </a:r>
            <a:endParaRPr b="0" i="0" sz="1400" u="none" cap="none" strike="noStrike">
              <a:solidFill>
                <a:srgbClr val="334147"/>
              </a:solidFill>
              <a:latin typeface="Calibri"/>
              <a:ea typeface="Calibri"/>
              <a:cs typeface="Calibri"/>
              <a:sym typeface="Calibri"/>
            </a:endParaRPr>
          </a:p>
        </p:txBody>
      </p:sp>
      <p:sp>
        <p:nvSpPr>
          <p:cNvPr id="384" name="Google Shape;384;p35"/>
          <p:cNvSpPr/>
          <p:nvPr/>
        </p:nvSpPr>
        <p:spPr>
          <a:xfrm>
            <a:off x="3263499" y="782786"/>
            <a:ext cx="1400820" cy="1393525"/>
          </a:xfrm>
          <a:custGeom>
            <a:rect b="b" l="l" r="r" t="t"/>
            <a:pathLst>
              <a:path extrusionOk="0" h="857" w="674">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rgbClr val="6EA7BB"/>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334147"/>
              </a:buClr>
              <a:buSzPts val="1400"/>
              <a:buFont typeface="Calibri"/>
              <a:buNone/>
            </a:pPr>
            <a:r>
              <a:t/>
            </a:r>
            <a:endParaRPr b="0" i="0" sz="1400" u="none" cap="none" strike="noStrike">
              <a:solidFill>
                <a:srgbClr val="334147"/>
              </a:solidFill>
              <a:latin typeface="Calibri"/>
              <a:ea typeface="Calibri"/>
              <a:cs typeface="Calibri"/>
              <a:sym typeface="Calibri"/>
            </a:endParaRPr>
          </a:p>
        </p:txBody>
      </p:sp>
      <p:sp>
        <p:nvSpPr>
          <p:cNvPr id="385" name="Google Shape;385;p35"/>
          <p:cNvSpPr/>
          <p:nvPr/>
        </p:nvSpPr>
        <p:spPr>
          <a:xfrm>
            <a:off x="4543451" y="782775"/>
            <a:ext cx="1166058" cy="1420779"/>
          </a:xfrm>
          <a:custGeom>
            <a:rect b="b" l="l" r="r" t="t"/>
            <a:pathLst>
              <a:path extrusionOk="0" h="874" w="561">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rgbClr val="4988A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334147"/>
              </a:buClr>
              <a:buSzPts val="1400"/>
              <a:buFont typeface="Calibri"/>
              <a:buNone/>
            </a:pPr>
            <a:r>
              <a:t/>
            </a:r>
            <a:endParaRPr b="0" i="0" sz="1400" u="none" cap="none" strike="noStrike">
              <a:solidFill>
                <a:srgbClr val="334147"/>
              </a:solidFill>
              <a:latin typeface="Calibri"/>
              <a:ea typeface="Calibri"/>
              <a:cs typeface="Calibri"/>
              <a:sym typeface="Calibri"/>
            </a:endParaRPr>
          </a:p>
        </p:txBody>
      </p:sp>
      <p:sp>
        <p:nvSpPr>
          <p:cNvPr id="386" name="Google Shape;386;p35"/>
          <p:cNvSpPr txBox="1"/>
          <p:nvPr/>
        </p:nvSpPr>
        <p:spPr>
          <a:xfrm>
            <a:off x="3006875" y="1989749"/>
            <a:ext cx="365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Frank Ruhl Libre Light"/>
              <a:ea typeface="Frank Ruhl Libre Light"/>
              <a:cs typeface="Frank Ruhl Libre Light"/>
              <a:sym typeface="Frank Ruhl Libre Light"/>
            </a:endParaRPr>
          </a:p>
        </p:txBody>
      </p:sp>
      <p:pic>
        <p:nvPicPr>
          <p:cNvPr id="387" name="Google Shape;387;p35"/>
          <p:cNvPicPr preferRelativeResize="0"/>
          <p:nvPr/>
        </p:nvPicPr>
        <p:blipFill>
          <a:blip r:embed="rId3">
            <a:alphaModFix/>
          </a:blip>
          <a:stretch>
            <a:fillRect/>
          </a:stretch>
        </p:blipFill>
        <p:spPr>
          <a:xfrm>
            <a:off x="3440630" y="881026"/>
            <a:ext cx="1456571" cy="1090750"/>
          </a:xfrm>
          <a:prstGeom prst="rect">
            <a:avLst/>
          </a:prstGeom>
          <a:noFill/>
          <a:ln>
            <a:noFill/>
          </a:ln>
        </p:spPr>
      </p:pic>
      <p:pic>
        <p:nvPicPr>
          <p:cNvPr id="388" name="Google Shape;388;p35"/>
          <p:cNvPicPr preferRelativeResize="0"/>
          <p:nvPr/>
        </p:nvPicPr>
        <p:blipFill>
          <a:blip r:embed="rId4">
            <a:alphaModFix/>
          </a:blip>
          <a:stretch>
            <a:fillRect/>
          </a:stretch>
        </p:blipFill>
        <p:spPr>
          <a:xfrm rot="474748">
            <a:off x="4465670" y="1054898"/>
            <a:ext cx="1056793" cy="1268013"/>
          </a:xfrm>
          <a:prstGeom prst="rect">
            <a:avLst/>
          </a:prstGeom>
          <a:noFill/>
          <a:ln>
            <a:noFill/>
          </a:ln>
        </p:spPr>
      </p:pic>
      <p:pic>
        <p:nvPicPr>
          <p:cNvPr id="389" name="Google Shape;389;p35"/>
          <p:cNvPicPr preferRelativeResize="0"/>
          <p:nvPr/>
        </p:nvPicPr>
        <p:blipFill>
          <a:blip r:embed="rId5">
            <a:alphaModFix/>
          </a:blip>
          <a:stretch>
            <a:fillRect/>
          </a:stretch>
        </p:blipFill>
        <p:spPr>
          <a:xfrm>
            <a:off x="3869574" y="2008789"/>
            <a:ext cx="1294499" cy="47758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par>
                                <p:cTn fill="hold" nodeType="with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par>
                                <p:cTn fill="hold" nodeType="withEffect" presetClass="entr" presetID="10" presetSubtype="0">
                                  <p:stCondLst>
                                    <p:cond delay="0"/>
                                  </p:stCondLst>
                                  <p:childTnLst>
                                    <p:set>
                                      <p:cBhvr>
                                        <p:cTn dur="1" fill="hold">
                                          <p:stCondLst>
                                            <p:cond delay="0"/>
                                          </p:stCondLst>
                                        </p:cTn>
                                        <p:tgtEl>
                                          <p:spTgt spid="387"/>
                                        </p:tgtEl>
                                        <p:attrNameLst>
                                          <p:attrName>style.visibility</p:attrName>
                                        </p:attrNameLst>
                                      </p:cBhvr>
                                      <p:to>
                                        <p:strVal val="visible"/>
                                      </p:to>
                                    </p:set>
                                    <p:animEffect filter="fade" transition="in">
                                      <p:cBhvr>
                                        <p:cTn dur="1000"/>
                                        <p:tgtEl>
                                          <p:spTgt spid="3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1000"/>
                                        <p:tgtEl>
                                          <p:spTgt spid="382"/>
                                        </p:tgtEl>
                                      </p:cBhvr>
                                    </p:animEffect>
                                  </p:childTnLst>
                                </p:cTn>
                              </p:par>
                              <p:par>
                                <p:cTn fill="hold" nodeType="with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1000"/>
                                        <p:tgtEl>
                                          <p:spTgt spid="385"/>
                                        </p:tgtEl>
                                      </p:cBhvr>
                                    </p:animEffect>
                                  </p:childTnLst>
                                </p:cTn>
                              </p:par>
                              <p:par>
                                <p:cTn fill="hold" nodeType="withEffect" presetClass="entr" presetID="10" presetSubtype="0">
                                  <p:stCondLst>
                                    <p:cond delay="0"/>
                                  </p:stCondLst>
                                  <p:childTnLst>
                                    <p:set>
                                      <p:cBhvr>
                                        <p:cTn dur="1" fill="hold">
                                          <p:stCondLst>
                                            <p:cond delay="0"/>
                                          </p:stCondLst>
                                        </p:cTn>
                                        <p:tgtEl>
                                          <p:spTgt spid="388"/>
                                        </p:tgtEl>
                                        <p:attrNameLst>
                                          <p:attrName>style.visibility</p:attrName>
                                        </p:attrNameLst>
                                      </p:cBhvr>
                                      <p:to>
                                        <p:strVal val="visible"/>
                                      </p:to>
                                    </p:set>
                                    <p:animEffect filter="fade" transition="in">
                                      <p:cBhvr>
                                        <p:cTn dur="1000"/>
                                        <p:tgtEl>
                                          <p:spTgt spid="3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000"/>
                                        <p:tgtEl>
                                          <p:spTgt spid="381"/>
                                        </p:tgtEl>
                                      </p:cBhvr>
                                    </p:animEffect>
                                  </p:childTnLst>
                                </p:cTn>
                              </p:par>
                              <p:par>
                                <p:cTn fill="hold" nodeType="with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par>
                                <p:cTn fill="hold" nodeType="withEffect" presetClass="entr" presetID="10" presetSubtype="0">
                                  <p:stCondLst>
                                    <p:cond delay="0"/>
                                  </p:stCondLst>
                                  <p:childTnLst>
                                    <p:set>
                                      <p:cBhvr>
                                        <p:cTn dur="1" fill="hold">
                                          <p:stCondLst>
                                            <p:cond delay="0"/>
                                          </p:stCondLst>
                                        </p:cTn>
                                        <p:tgtEl>
                                          <p:spTgt spid="386"/>
                                        </p:tgtEl>
                                        <p:attrNameLst>
                                          <p:attrName>style.visibility</p:attrName>
                                        </p:attrNameLst>
                                      </p:cBhvr>
                                      <p:to>
                                        <p:strVal val="visible"/>
                                      </p:to>
                                    </p:set>
                                    <p:animEffect filter="fade" transition="in">
                                      <p:cBhvr>
                                        <p:cTn dur="1000"/>
                                        <p:tgtEl>
                                          <p:spTgt spid="386"/>
                                        </p:tgtEl>
                                      </p:cBhvr>
                                    </p:animEffect>
                                  </p:childTnLst>
                                </p:cTn>
                              </p:par>
                              <p:par>
                                <p:cTn fill="hold" nodeType="withEffect" presetClass="entr" presetID="10" presetSubtype="0">
                                  <p:stCondLst>
                                    <p:cond delay="0"/>
                                  </p:stCondLst>
                                  <p:childTnLst>
                                    <p:set>
                                      <p:cBhvr>
                                        <p:cTn dur="1" fill="hold">
                                          <p:stCondLst>
                                            <p:cond delay="0"/>
                                          </p:stCondLst>
                                        </p:cTn>
                                        <p:tgtEl>
                                          <p:spTgt spid="389"/>
                                        </p:tgtEl>
                                        <p:attrNameLst>
                                          <p:attrName>style.visibility</p:attrName>
                                        </p:attrNameLst>
                                      </p:cBhvr>
                                      <p:to>
                                        <p:strVal val="visible"/>
                                      </p:to>
                                    </p:set>
                                    <p:animEffect filter="fade" transition="in">
                                      <p:cBhvr>
                                        <p:cTn dur="1000"/>
                                        <p:tgtEl>
                                          <p:spTgt spid="3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6"/>
          <p:cNvSpPr txBox="1"/>
          <p:nvPr>
            <p:ph type="ctrTitle"/>
          </p:nvPr>
        </p:nvSpPr>
        <p:spPr>
          <a:xfrm>
            <a:off x="2854250" y="1115800"/>
            <a:ext cx="3435600" cy="2902200"/>
          </a:xfrm>
          <a:prstGeom prst="rect">
            <a:avLst/>
          </a:prstGeom>
        </p:spPr>
        <p:txBody>
          <a:bodyPr anchorCtr="0" anchor="ctr" bIns="0" lIns="0" spcFirstLastPara="1" rIns="0" wrap="square" tIns="0">
            <a:noAutofit/>
          </a:bodyPr>
          <a:lstStyle/>
          <a:p>
            <a:pPr indent="0" lvl="0" marL="0" rtl="0" algn="ctr">
              <a:spcBef>
                <a:spcPts val="1500"/>
              </a:spcBef>
              <a:spcAft>
                <a:spcPts val="0"/>
              </a:spcAft>
              <a:buNone/>
            </a:pPr>
            <a:r>
              <a:rPr lang="en"/>
              <a:t>Thank you!</a:t>
            </a:r>
            <a:endParaRPr/>
          </a:p>
          <a:p>
            <a:pPr indent="0" lvl="0" marL="0" rtl="0" algn="ctr">
              <a:spcBef>
                <a:spcPts val="1500"/>
              </a:spcBef>
              <a:spcAft>
                <a:spcPts val="0"/>
              </a:spcAft>
              <a:buNone/>
            </a:pPr>
            <a:r>
              <a:rPr lang="en"/>
              <a:t>Comments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7"/>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400" name="Google Shape;400;p37"/>
          <p:cNvSpPr/>
          <p:nvPr/>
        </p:nvSpPr>
        <p:spPr>
          <a:xfrm>
            <a:off x="557025" y="161750"/>
            <a:ext cx="8029800" cy="3879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7"/>
          <p:cNvSpPr txBox="1"/>
          <p:nvPr>
            <p:ph type="title"/>
          </p:nvPr>
        </p:nvSpPr>
        <p:spPr>
          <a:xfrm>
            <a:off x="1167075" y="6200"/>
            <a:ext cx="7061700" cy="6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b="1" lang="en" sz="1900">
                <a:latin typeface="EB Garamond"/>
                <a:ea typeface="EB Garamond"/>
                <a:cs typeface="EB Garamond"/>
                <a:sym typeface="EB Garamond"/>
              </a:rPr>
              <a:t>Methodology</a:t>
            </a:r>
            <a:endParaRPr b="1" sz="1900">
              <a:latin typeface="EB Garamond"/>
              <a:ea typeface="EB Garamond"/>
              <a:cs typeface="EB Garamond"/>
              <a:sym typeface="EB Garamond"/>
            </a:endParaRPr>
          </a:p>
        </p:txBody>
      </p:sp>
      <p:sp>
        <p:nvSpPr>
          <p:cNvPr id="402" name="Google Shape;402;p37"/>
          <p:cNvSpPr/>
          <p:nvPr/>
        </p:nvSpPr>
        <p:spPr>
          <a:xfrm>
            <a:off x="1056075" y="1048233"/>
            <a:ext cx="3790200" cy="2740800"/>
          </a:xfrm>
          <a:prstGeom prst="rect">
            <a:avLst/>
          </a:prstGeom>
          <a:noFill/>
          <a:ln cap="flat" cmpd="sng" w="7620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700"/>
          </a:p>
        </p:txBody>
      </p:sp>
      <p:pic>
        <p:nvPicPr>
          <p:cNvPr id="403" name="Google Shape;403;p37"/>
          <p:cNvPicPr preferRelativeResize="0"/>
          <p:nvPr/>
        </p:nvPicPr>
        <p:blipFill rotWithShape="1">
          <a:blip r:embed="rId3">
            <a:alphaModFix/>
          </a:blip>
          <a:srcRect b="25617" l="0" r="0" t="0"/>
          <a:stretch/>
        </p:blipFill>
        <p:spPr>
          <a:xfrm>
            <a:off x="1056075" y="1048225"/>
            <a:ext cx="3790190" cy="2740848"/>
          </a:xfrm>
          <a:prstGeom prst="rect">
            <a:avLst/>
          </a:prstGeom>
          <a:noFill/>
          <a:ln>
            <a:noFill/>
          </a:ln>
        </p:spPr>
      </p:pic>
      <p:pic>
        <p:nvPicPr>
          <p:cNvPr id="404" name="Google Shape;404;p37"/>
          <p:cNvPicPr preferRelativeResize="0"/>
          <p:nvPr/>
        </p:nvPicPr>
        <p:blipFill>
          <a:blip r:embed="rId4">
            <a:alphaModFix/>
          </a:blip>
          <a:stretch>
            <a:fillRect/>
          </a:stretch>
        </p:blipFill>
        <p:spPr>
          <a:xfrm>
            <a:off x="5280125" y="1048226"/>
            <a:ext cx="2948649" cy="1075775"/>
          </a:xfrm>
          <a:prstGeom prst="rect">
            <a:avLst/>
          </a:prstGeom>
          <a:noFill/>
          <a:ln>
            <a:noFill/>
          </a:ln>
        </p:spPr>
      </p:pic>
      <p:sp>
        <p:nvSpPr>
          <p:cNvPr id="405" name="Google Shape;405;p37"/>
          <p:cNvSpPr txBox="1"/>
          <p:nvPr/>
        </p:nvSpPr>
        <p:spPr>
          <a:xfrm>
            <a:off x="1095375" y="3744625"/>
            <a:ext cx="37116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latin typeface="EB Garamond"/>
                <a:ea typeface="EB Garamond"/>
                <a:cs typeface="EB Garamond"/>
                <a:sym typeface="EB Garamond"/>
              </a:rPr>
              <a:t>Table: The five most frequent place-names recognised by BERT within the the 20,408 titles studied.</a:t>
            </a:r>
            <a:endParaRPr sz="1200">
              <a:latin typeface="Frank Ruhl Libre Light"/>
              <a:ea typeface="Frank Ruhl Libre Light"/>
              <a:cs typeface="Frank Ruhl Libre Light"/>
              <a:sym typeface="Frank Ruhl Libre Light"/>
            </a:endParaRPr>
          </a:p>
        </p:txBody>
      </p:sp>
      <p:sp>
        <p:nvSpPr>
          <p:cNvPr id="406" name="Google Shape;406;p37"/>
          <p:cNvSpPr txBox="1"/>
          <p:nvPr/>
        </p:nvSpPr>
        <p:spPr>
          <a:xfrm>
            <a:off x="5266450" y="2264625"/>
            <a:ext cx="29760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EB Garamond"/>
                <a:ea typeface="EB Garamond"/>
                <a:cs typeface="EB Garamond"/>
                <a:sym typeface="EB Garamond"/>
              </a:rPr>
              <a:t>We used the best-performing fine-tuned BERT model in order to tag all the place-name entities mentioned within image content-related inscriptions printed on 20,408 prints. The place-names are pinned on a map. The size of each pin reflects the frequency of a given place-name.</a:t>
            </a:r>
            <a:endParaRPr b="1" sz="1200">
              <a:latin typeface="EB Garamond"/>
              <a:ea typeface="EB Garamond"/>
              <a:cs typeface="EB Garamond"/>
              <a:sym typeface="EB Garamond"/>
            </a:endParaRPr>
          </a:p>
          <a:p>
            <a:pPr indent="0" lvl="0" marL="0" rtl="0" algn="l">
              <a:spcBef>
                <a:spcPts val="0"/>
              </a:spcBef>
              <a:spcAft>
                <a:spcPts val="0"/>
              </a:spcAft>
              <a:buNone/>
            </a:pPr>
            <a:r>
              <a:t/>
            </a:r>
            <a:endParaRPr>
              <a:latin typeface="Frank Ruhl Libre Light"/>
              <a:ea typeface="Frank Ruhl Libre Light"/>
              <a:cs typeface="Frank Ruhl Libre Light"/>
              <a:sym typeface="Frank Ruhl Libre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20"/>
          <p:cNvPicPr preferRelativeResize="0"/>
          <p:nvPr/>
        </p:nvPicPr>
        <p:blipFill rotWithShape="1">
          <a:blip r:embed="rId3">
            <a:alphaModFix/>
          </a:blip>
          <a:srcRect b="0" l="0" r="0" t="0"/>
          <a:stretch/>
        </p:blipFill>
        <p:spPr>
          <a:xfrm>
            <a:off x="25" y="0"/>
            <a:ext cx="9143999" cy="5143500"/>
          </a:xfrm>
          <a:prstGeom prst="rect">
            <a:avLst/>
          </a:prstGeom>
          <a:noFill/>
          <a:ln>
            <a:noFill/>
          </a:ln>
        </p:spPr>
      </p:pic>
      <p:cxnSp>
        <p:nvCxnSpPr>
          <p:cNvPr id="100" name="Google Shape;100;p20"/>
          <p:cNvCxnSpPr/>
          <p:nvPr/>
        </p:nvCxnSpPr>
        <p:spPr>
          <a:xfrm>
            <a:off x="4572000" y="761902"/>
            <a:ext cx="0" cy="4381200"/>
          </a:xfrm>
          <a:prstGeom prst="straightConnector1">
            <a:avLst/>
          </a:prstGeom>
          <a:noFill/>
          <a:ln cap="flat" cmpd="sng" w="25400">
            <a:solidFill>
              <a:srgbClr val="025766"/>
            </a:solidFill>
            <a:prstDash val="solid"/>
            <a:miter lim="800000"/>
            <a:headEnd len="sm" w="sm" type="none"/>
            <a:tailEnd len="sm" w="sm" type="none"/>
          </a:ln>
        </p:spPr>
      </p:cxnSp>
      <p:sp>
        <p:nvSpPr>
          <p:cNvPr id="101" name="Google Shape;101;p20"/>
          <p:cNvSpPr/>
          <p:nvPr/>
        </p:nvSpPr>
        <p:spPr>
          <a:xfrm flipH="1">
            <a:off x="3031986" y="761901"/>
            <a:ext cx="3080100" cy="636900"/>
          </a:xfrm>
          <a:prstGeom prst="homePlate">
            <a:avLst>
              <a:gd fmla="val 0" name="adj"/>
            </a:avLst>
          </a:prstGeom>
          <a:solidFill>
            <a:srgbClr val="025766"/>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i="0" lang="en" sz="3000" u="none" cap="none" strike="noStrike">
                <a:solidFill>
                  <a:srgbClr val="FFFFFF"/>
                </a:solidFill>
                <a:latin typeface="EB Garamond"/>
                <a:ea typeface="EB Garamond"/>
                <a:cs typeface="EB Garamond"/>
                <a:sym typeface="EB Garamond"/>
              </a:rPr>
              <a:t>CONTENT</a:t>
            </a:r>
            <a:endParaRPr b="1" i="0" sz="3000" u="none" cap="none" strike="noStrike">
              <a:solidFill>
                <a:srgbClr val="FFFFFF"/>
              </a:solidFill>
              <a:latin typeface="EB Garamond"/>
              <a:ea typeface="EB Garamond"/>
              <a:cs typeface="EB Garamond"/>
              <a:sym typeface="EB Garamond"/>
            </a:endParaRPr>
          </a:p>
        </p:txBody>
      </p:sp>
      <p:sp>
        <p:nvSpPr>
          <p:cNvPr id="102" name="Google Shape;102;p20"/>
          <p:cNvSpPr/>
          <p:nvPr/>
        </p:nvSpPr>
        <p:spPr>
          <a:xfrm>
            <a:off x="4481523" y="4987840"/>
            <a:ext cx="180900" cy="156000"/>
          </a:xfrm>
          <a:prstGeom prst="triangle">
            <a:avLst>
              <a:gd fmla="val 50000" name="adj"/>
            </a:avLst>
          </a:prstGeom>
          <a:solidFill>
            <a:srgbClr val="0257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25" u="none" cap="none" strike="noStrike">
              <a:solidFill>
                <a:srgbClr val="FFFFFF"/>
              </a:solidFill>
              <a:latin typeface="Montserrat"/>
              <a:ea typeface="Montserrat"/>
              <a:cs typeface="Montserrat"/>
              <a:sym typeface="Montserrat"/>
            </a:endParaRPr>
          </a:p>
        </p:txBody>
      </p:sp>
      <p:sp>
        <p:nvSpPr>
          <p:cNvPr id="103" name="Google Shape;103;p20"/>
          <p:cNvSpPr/>
          <p:nvPr/>
        </p:nvSpPr>
        <p:spPr>
          <a:xfrm>
            <a:off x="4583247" y="1863062"/>
            <a:ext cx="520500" cy="333600"/>
          </a:xfrm>
          <a:prstGeom prst="homePlate">
            <a:avLst>
              <a:gd fmla="val 50000" name="adj"/>
            </a:avLst>
          </a:prstGeom>
          <a:solidFill>
            <a:srgbClr val="025766"/>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i="0" lang="en" sz="1350" u="none" cap="none" strike="noStrike">
                <a:solidFill>
                  <a:srgbClr val="FFFFFF"/>
                </a:solidFill>
                <a:latin typeface="Montserrat"/>
                <a:ea typeface="Montserrat"/>
                <a:cs typeface="Montserrat"/>
                <a:sym typeface="Montserrat"/>
              </a:rPr>
              <a:t>01</a:t>
            </a:r>
            <a:endParaRPr b="1" i="0" sz="1350" u="none" cap="none" strike="noStrike">
              <a:solidFill>
                <a:srgbClr val="FFFFFF"/>
              </a:solidFill>
              <a:latin typeface="Montserrat"/>
              <a:ea typeface="Montserrat"/>
              <a:cs typeface="Montserrat"/>
              <a:sym typeface="Montserrat"/>
            </a:endParaRPr>
          </a:p>
        </p:txBody>
      </p:sp>
      <p:sp>
        <p:nvSpPr>
          <p:cNvPr id="104" name="Google Shape;104;p20"/>
          <p:cNvSpPr/>
          <p:nvPr/>
        </p:nvSpPr>
        <p:spPr>
          <a:xfrm flipH="1">
            <a:off x="4069595" y="2507030"/>
            <a:ext cx="520500" cy="333600"/>
          </a:xfrm>
          <a:prstGeom prst="homePlate">
            <a:avLst>
              <a:gd fmla="val 50000" name="adj"/>
            </a:avLst>
          </a:prstGeom>
          <a:solidFill>
            <a:srgbClr val="025766"/>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i="0" lang="en" sz="1350" u="none" cap="none" strike="noStrike">
                <a:solidFill>
                  <a:srgbClr val="FFFFFF"/>
                </a:solidFill>
                <a:latin typeface="Montserrat"/>
                <a:ea typeface="Montserrat"/>
                <a:cs typeface="Montserrat"/>
                <a:sym typeface="Montserrat"/>
              </a:rPr>
              <a:t>02</a:t>
            </a:r>
            <a:endParaRPr b="1" i="0" sz="1350" u="none" cap="none" strike="noStrike">
              <a:solidFill>
                <a:srgbClr val="FFFFFF"/>
              </a:solidFill>
              <a:latin typeface="Montserrat"/>
              <a:ea typeface="Montserrat"/>
              <a:cs typeface="Montserrat"/>
              <a:sym typeface="Montserrat"/>
            </a:endParaRPr>
          </a:p>
        </p:txBody>
      </p:sp>
      <p:sp>
        <p:nvSpPr>
          <p:cNvPr id="105" name="Google Shape;105;p20"/>
          <p:cNvSpPr/>
          <p:nvPr/>
        </p:nvSpPr>
        <p:spPr>
          <a:xfrm>
            <a:off x="4583247" y="3150997"/>
            <a:ext cx="520500" cy="333600"/>
          </a:xfrm>
          <a:prstGeom prst="homePlate">
            <a:avLst>
              <a:gd fmla="val 50000" name="adj"/>
            </a:avLst>
          </a:prstGeom>
          <a:solidFill>
            <a:srgbClr val="025766"/>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i="0" lang="en" sz="1350" u="none" cap="none" strike="noStrike">
                <a:solidFill>
                  <a:srgbClr val="FFFFFF"/>
                </a:solidFill>
                <a:latin typeface="Montserrat"/>
                <a:ea typeface="Montserrat"/>
                <a:cs typeface="Montserrat"/>
                <a:sym typeface="Montserrat"/>
              </a:rPr>
              <a:t>03</a:t>
            </a:r>
            <a:endParaRPr b="1" i="0" sz="1350" u="none" cap="none" strike="noStrike">
              <a:solidFill>
                <a:srgbClr val="FFFFFF"/>
              </a:solidFill>
              <a:latin typeface="Montserrat"/>
              <a:ea typeface="Montserrat"/>
              <a:cs typeface="Montserrat"/>
              <a:sym typeface="Montserrat"/>
            </a:endParaRPr>
          </a:p>
        </p:txBody>
      </p:sp>
      <p:sp>
        <p:nvSpPr>
          <p:cNvPr id="106" name="Google Shape;106;p20"/>
          <p:cNvSpPr/>
          <p:nvPr/>
        </p:nvSpPr>
        <p:spPr>
          <a:xfrm flipH="1">
            <a:off x="4069595" y="3794964"/>
            <a:ext cx="520500" cy="333600"/>
          </a:xfrm>
          <a:prstGeom prst="homePlate">
            <a:avLst>
              <a:gd fmla="val 50000" name="adj"/>
            </a:avLst>
          </a:prstGeom>
          <a:solidFill>
            <a:srgbClr val="025766"/>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i="0" lang="en" sz="1350" u="none" cap="none" strike="noStrike">
                <a:solidFill>
                  <a:srgbClr val="FFFFFF"/>
                </a:solidFill>
                <a:latin typeface="Montserrat"/>
                <a:ea typeface="Montserrat"/>
                <a:cs typeface="Montserrat"/>
                <a:sym typeface="Montserrat"/>
              </a:rPr>
              <a:t>04</a:t>
            </a:r>
            <a:endParaRPr b="1" i="0" sz="1350" u="none" cap="none" strike="noStrike">
              <a:solidFill>
                <a:srgbClr val="FFFFFF"/>
              </a:solidFill>
              <a:latin typeface="Montserrat"/>
              <a:ea typeface="Montserrat"/>
              <a:cs typeface="Montserrat"/>
              <a:sym typeface="Montserrat"/>
            </a:endParaRPr>
          </a:p>
        </p:txBody>
      </p:sp>
      <p:sp>
        <p:nvSpPr>
          <p:cNvPr id="107" name="Google Shape;107;p20"/>
          <p:cNvSpPr/>
          <p:nvPr/>
        </p:nvSpPr>
        <p:spPr>
          <a:xfrm>
            <a:off x="5340350" y="1790975"/>
            <a:ext cx="2608490" cy="472733"/>
          </a:xfrm>
          <a:custGeom>
            <a:rect b="b" l="l" r="r" t="t"/>
            <a:pathLst>
              <a:path extrusionOk="0" h="1872208" w="2520280">
                <a:moveTo>
                  <a:pt x="0" y="1872208"/>
                </a:moveTo>
                <a:lnTo>
                  <a:pt x="2520280" y="1872208"/>
                </a:lnTo>
                <a:lnTo>
                  <a:pt x="0" y="1872208"/>
                </a:lnTo>
                <a:close/>
                <a:moveTo>
                  <a:pt x="0" y="0"/>
                </a:moveTo>
                <a:lnTo>
                  <a:pt x="916" y="0"/>
                </a:lnTo>
                <a:lnTo>
                  <a:pt x="0" y="0"/>
                </a:lnTo>
                <a:close/>
              </a:path>
            </a:pathLst>
          </a:cu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 sz="2004">
                <a:solidFill>
                  <a:schemeClr val="dk2"/>
                </a:solidFill>
                <a:latin typeface="Montserrat"/>
                <a:ea typeface="Montserrat"/>
                <a:cs typeface="Montserrat"/>
                <a:sym typeface="Montserrat"/>
              </a:rPr>
              <a:t>Introduction</a:t>
            </a:r>
            <a:endParaRPr sz="1000">
              <a:solidFill>
                <a:schemeClr val="dk2"/>
              </a:solidFill>
              <a:latin typeface="Montserrat"/>
              <a:ea typeface="Montserrat"/>
              <a:cs typeface="Montserrat"/>
              <a:sym typeface="Montserrat"/>
            </a:endParaRPr>
          </a:p>
          <a:p>
            <a:pPr indent="0" lvl="0" marL="0" marR="0" rtl="0" algn="l">
              <a:spcBef>
                <a:spcPts val="0"/>
              </a:spcBef>
              <a:spcAft>
                <a:spcPts val="0"/>
              </a:spcAft>
              <a:buNone/>
            </a:pPr>
            <a:r>
              <a:rPr lang="en" sz="1080">
                <a:solidFill>
                  <a:schemeClr val="dk2"/>
                </a:solidFill>
                <a:latin typeface="Montserrat"/>
                <a:ea typeface="Montserrat"/>
                <a:cs typeface="Montserrat"/>
                <a:sym typeface="Montserrat"/>
              </a:rPr>
              <a:t>THE RATIONALE OF THIS PROJECT</a:t>
            </a:r>
            <a:endParaRPr sz="1080">
              <a:solidFill>
                <a:schemeClr val="dk2"/>
              </a:solidFill>
              <a:latin typeface="Montserrat"/>
              <a:ea typeface="Montserrat"/>
              <a:cs typeface="Montserrat"/>
              <a:sym typeface="Montserrat"/>
            </a:endParaRPr>
          </a:p>
        </p:txBody>
      </p:sp>
      <p:sp>
        <p:nvSpPr>
          <p:cNvPr id="108" name="Google Shape;108;p20"/>
          <p:cNvSpPr/>
          <p:nvPr/>
        </p:nvSpPr>
        <p:spPr>
          <a:xfrm>
            <a:off x="1561475" y="2410449"/>
            <a:ext cx="2261951" cy="472733"/>
          </a:xfrm>
          <a:custGeom>
            <a:rect b="b" l="l" r="r" t="t"/>
            <a:pathLst>
              <a:path extrusionOk="0" h="1872208" w="2520280">
                <a:moveTo>
                  <a:pt x="0" y="1872208"/>
                </a:moveTo>
                <a:lnTo>
                  <a:pt x="2520280" y="1872208"/>
                </a:lnTo>
                <a:lnTo>
                  <a:pt x="0" y="1872208"/>
                </a:lnTo>
                <a:close/>
                <a:moveTo>
                  <a:pt x="0" y="0"/>
                </a:moveTo>
                <a:lnTo>
                  <a:pt x="916" y="0"/>
                </a:lnTo>
                <a:lnTo>
                  <a:pt x="0" y="0"/>
                </a:lnTo>
                <a:close/>
              </a:path>
            </a:pathLst>
          </a:custGeom>
          <a:noFill/>
          <a:ln>
            <a:noFill/>
          </a:ln>
        </p:spPr>
        <p:txBody>
          <a:bodyPr anchorCtr="0" anchor="ctr" bIns="0" lIns="0" spcFirstLastPara="1" rIns="0" wrap="square" tIns="0">
            <a:noAutofit/>
          </a:bodyPr>
          <a:lstStyle/>
          <a:p>
            <a:pPr indent="0" lvl="0" marL="0" marR="0" rtl="0" algn="r">
              <a:spcBef>
                <a:spcPts val="0"/>
              </a:spcBef>
              <a:spcAft>
                <a:spcPts val="0"/>
              </a:spcAft>
              <a:buNone/>
            </a:pPr>
            <a:r>
              <a:rPr lang="en" sz="2004">
                <a:solidFill>
                  <a:schemeClr val="dk2"/>
                </a:solidFill>
                <a:latin typeface="Montserrat"/>
                <a:ea typeface="Montserrat"/>
                <a:cs typeface="Montserrat"/>
                <a:sym typeface="Montserrat"/>
              </a:rPr>
              <a:t>Corpus</a:t>
            </a:r>
            <a:endParaRPr sz="2004">
              <a:solidFill>
                <a:schemeClr val="dk2"/>
              </a:solidFill>
              <a:latin typeface="Montserrat"/>
              <a:ea typeface="Montserrat"/>
              <a:cs typeface="Montserrat"/>
              <a:sym typeface="Montserrat"/>
            </a:endParaRPr>
          </a:p>
          <a:p>
            <a:pPr indent="0" lvl="0" marL="0" marR="0" rtl="0" algn="r">
              <a:spcBef>
                <a:spcPts val="0"/>
              </a:spcBef>
              <a:spcAft>
                <a:spcPts val="0"/>
              </a:spcAft>
              <a:buNone/>
            </a:pPr>
            <a:r>
              <a:rPr lang="en" sz="1080">
                <a:solidFill>
                  <a:schemeClr val="dk2"/>
                </a:solidFill>
                <a:latin typeface="Montserrat"/>
                <a:ea typeface="Montserrat"/>
                <a:cs typeface="Montserrat"/>
                <a:sym typeface="Montserrat"/>
              </a:rPr>
              <a:t>UKIYO-E LANDSCAPE PRINTS</a:t>
            </a:r>
            <a:endParaRPr sz="1080">
              <a:solidFill>
                <a:schemeClr val="dk2"/>
              </a:solidFill>
              <a:latin typeface="Montserrat"/>
              <a:ea typeface="Montserrat"/>
              <a:cs typeface="Montserrat"/>
              <a:sym typeface="Montserrat"/>
            </a:endParaRPr>
          </a:p>
        </p:txBody>
      </p:sp>
      <p:sp>
        <p:nvSpPr>
          <p:cNvPr id="109" name="Google Shape;109;p20"/>
          <p:cNvSpPr/>
          <p:nvPr/>
        </p:nvSpPr>
        <p:spPr>
          <a:xfrm>
            <a:off x="5340350" y="3095675"/>
            <a:ext cx="2047727" cy="407205"/>
          </a:xfrm>
          <a:custGeom>
            <a:rect b="b" l="l" r="r" t="t"/>
            <a:pathLst>
              <a:path extrusionOk="0" h="1872208" w="2520280">
                <a:moveTo>
                  <a:pt x="0" y="1872208"/>
                </a:moveTo>
                <a:lnTo>
                  <a:pt x="2520280" y="1872208"/>
                </a:lnTo>
                <a:lnTo>
                  <a:pt x="0" y="1872208"/>
                </a:lnTo>
                <a:close/>
                <a:moveTo>
                  <a:pt x="0" y="0"/>
                </a:moveTo>
                <a:lnTo>
                  <a:pt x="916" y="0"/>
                </a:lnTo>
                <a:lnTo>
                  <a:pt x="0" y="0"/>
                </a:lnTo>
                <a:close/>
              </a:path>
            </a:pathLst>
          </a:cu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 sz="2004">
                <a:solidFill>
                  <a:schemeClr val="dk2"/>
                </a:solidFill>
                <a:latin typeface="Montserrat"/>
                <a:ea typeface="Montserrat"/>
                <a:cs typeface="Montserrat"/>
                <a:sym typeface="Montserrat"/>
              </a:rPr>
              <a:t>Methodology</a:t>
            </a:r>
            <a:endParaRPr sz="2004">
              <a:solidFill>
                <a:schemeClr val="dk2"/>
              </a:solidFill>
              <a:latin typeface="Montserrat"/>
              <a:ea typeface="Montserrat"/>
              <a:cs typeface="Montserrat"/>
              <a:sym typeface="Montserrat"/>
            </a:endParaRPr>
          </a:p>
          <a:p>
            <a:pPr indent="0" lvl="0" marL="0" marR="0" rtl="0" algn="l">
              <a:spcBef>
                <a:spcPts val="0"/>
              </a:spcBef>
              <a:spcAft>
                <a:spcPts val="0"/>
              </a:spcAft>
              <a:buNone/>
            </a:pPr>
            <a:r>
              <a:rPr lang="en" sz="1080">
                <a:solidFill>
                  <a:schemeClr val="dk2"/>
                </a:solidFill>
                <a:latin typeface="Montserrat"/>
                <a:ea typeface="Montserrat"/>
                <a:cs typeface="Montserrat"/>
                <a:sym typeface="Montserrat"/>
              </a:rPr>
              <a:t>METHODS AND DATASET</a:t>
            </a:r>
            <a:endParaRPr sz="1080">
              <a:solidFill>
                <a:schemeClr val="dk2"/>
              </a:solidFill>
              <a:latin typeface="Montserrat"/>
              <a:ea typeface="Montserrat"/>
              <a:cs typeface="Montserrat"/>
              <a:sym typeface="Montserrat"/>
            </a:endParaRPr>
          </a:p>
        </p:txBody>
      </p:sp>
      <p:sp>
        <p:nvSpPr>
          <p:cNvPr id="110" name="Google Shape;110;p20"/>
          <p:cNvSpPr/>
          <p:nvPr/>
        </p:nvSpPr>
        <p:spPr>
          <a:xfrm>
            <a:off x="1562550" y="3735700"/>
            <a:ext cx="2261951" cy="472733"/>
          </a:xfrm>
          <a:custGeom>
            <a:rect b="b" l="l" r="r" t="t"/>
            <a:pathLst>
              <a:path extrusionOk="0" h="1872208" w="2520280">
                <a:moveTo>
                  <a:pt x="0" y="1872208"/>
                </a:moveTo>
                <a:lnTo>
                  <a:pt x="2520280" y="1872208"/>
                </a:lnTo>
                <a:lnTo>
                  <a:pt x="0" y="1872208"/>
                </a:lnTo>
                <a:close/>
                <a:moveTo>
                  <a:pt x="0" y="0"/>
                </a:moveTo>
                <a:lnTo>
                  <a:pt x="916" y="0"/>
                </a:lnTo>
                <a:lnTo>
                  <a:pt x="0" y="0"/>
                </a:lnTo>
                <a:close/>
              </a:path>
            </a:pathLst>
          </a:custGeom>
          <a:noFill/>
          <a:ln>
            <a:noFill/>
          </a:ln>
        </p:spPr>
        <p:txBody>
          <a:bodyPr anchorCtr="0" anchor="ctr" bIns="0" lIns="0" spcFirstLastPara="1" rIns="0" wrap="square" tIns="0">
            <a:noAutofit/>
          </a:bodyPr>
          <a:lstStyle/>
          <a:p>
            <a:pPr indent="0" lvl="0" marL="0" marR="0" rtl="0" algn="r">
              <a:spcBef>
                <a:spcPts val="0"/>
              </a:spcBef>
              <a:spcAft>
                <a:spcPts val="0"/>
              </a:spcAft>
              <a:buNone/>
            </a:pPr>
            <a:r>
              <a:rPr lang="en" sz="2004">
                <a:solidFill>
                  <a:schemeClr val="dk2"/>
                </a:solidFill>
                <a:latin typeface="Montserrat"/>
                <a:ea typeface="Montserrat"/>
                <a:cs typeface="Montserrat"/>
                <a:sym typeface="Montserrat"/>
              </a:rPr>
              <a:t>Empirical results</a:t>
            </a:r>
            <a:endParaRPr sz="2004">
              <a:solidFill>
                <a:schemeClr val="dk2"/>
              </a:solidFill>
              <a:latin typeface="Montserrat"/>
              <a:ea typeface="Montserrat"/>
              <a:cs typeface="Montserrat"/>
              <a:sym typeface="Montserrat"/>
            </a:endParaRPr>
          </a:p>
          <a:p>
            <a:pPr indent="0" lvl="0" marL="0" marR="0" rtl="0" algn="r">
              <a:spcBef>
                <a:spcPts val="0"/>
              </a:spcBef>
              <a:spcAft>
                <a:spcPts val="0"/>
              </a:spcAft>
              <a:buNone/>
            </a:pPr>
            <a:r>
              <a:rPr lang="en" sz="1080">
                <a:solidFill>
                  <a:schemeClr val="dk2"/>
                </a:solidFill>
                <a:latin typeface="Montserrat"/>
                <a:ea typeface="Montserrat"/>
                <a:cs typeface="Montserrat"/>
                <a:sym typeface="Montserrat"/>
              </a:rPr>
              <a:t>EVALUATION METRICS FOR NER</a:t>
            </a:r>
            <a:endParaRPr sz="1080">
              <a:solidFill>
                <a:schemeClr val="dk2"/>
              </a:solidFill>
              <a:latin typeface="Montserrat"/>
              <a:ea typeface="Montserrat"/>
              <a:cs typeface="Montserrat"/>
              <a:sym typeface="Montserrat"/>
            </a:endParaRPr>
          </a:p>
        </p:txBody>
      </p:sp>
      <p:sp>
        <p:nvSpPr>
          <p:cNvPr id="111" name="Google Shape;111;p20"/>
          <p:cNvSpPr/>
          <p:nvPr/>
        </p:nvSpPr>
        <p:spPr>
          <a:xfrm>
            <a:off x="4583247" y="4391378"/>
            <a:ext cx="520500" cy="333600"/>
          </a:xfrm>
          <a:prstGeom prst="homePlate">
            <a:avLst>
              <a:gd fmla="val 50000" name="adj"/>
            </a:avLst>
          </a:prstGeom>
          <a:solidFill>
            <a:srgbClr val="025766"/>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1350">
                <a:solidFill>
                  <a:srgbClr val="FFFFFF"/>
                </a:solidFill>
                <a:latin typeface="Montserrat"/>
                <a:ea typeface="Montserrat"/>
                <a:cs typeface="Montserrat"/>
                <a:sym typeface="Montserrat"/>
              </a:rPr>
              <a:t>05</a:t>
            </a:r>
            <a:endParaRPr b="1" sz="1350">
              <a:solidFill>
                <a:srgbClr val="FFFFFF"/>
              </a:solidFill>
              <a:latin typeface="Montserrat"/>
              <a:ea typeface="Montserrat"/>
              <a:cs typeface="Montserrat"/>
              <a:sym typeface="Montserrat"/>
            </a:endParaRPr>
          </a:p>
        </p:txBody>
      </p:sp>
      <p:sp>
        <p:nvSpPr>
          <p:cNvPr id="112" name="Google Shape;112;p20"/>
          <p:cNvSpPr/>
          <p:nvPr/>
        </p:nvSpPr>
        <p:spPr>
          <a:xfrm>
            <a:off x="5340350" y="4357999"/>
            <a:ext cx="3288965" cy="407205"/>
          </a:xfrm>
          <a:custGeom>
            <a:rect b="b" l="l" r="r" t="t"/>
            <a:pathLst>
              <a:path extrusionOk="0" h="1872208" w="2520280">
                <a:moveTo>
                  <a:pt x="0" y="1872208"/>
                </a:moveTo>
                <a:lnTo>
                  <a:pt x="2520280" y="1872208"/>
                </a:lnTo>
                <a:lnTo>
                  <a:pt x="0" y="1872208"/>
                </a:lnTo>
                <a:close/>
                <a:moveTo>
                  <a:pt x="0" y="0"/>
                </a:moveTo>
                <a:lnTo>
                  <a:pt x="916" y="0"/>
                </a:lnTo>
                <a:lnTo>
                  <a:pt x="0" y="0"/>
                </a:lnTo>
                <a:close/>
              </a:path>
            </a:pathLst>
          </a:cu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 sz="2004">
                <a:solidFill>
                  <a:schemeClr val="dk2"/>
                </a:solidFill>
                <a:latin typeface="Montserrat"/>
                <a:ea typeface="Montserrat"/>
                <a:cs typeface="Montserrat"/>
                <a:sym typeface="Montserrat"/>
              </a:rPr>
              <a:t>Conclusions</a:t>
            </a:r>
            <a:endParaRPr sz="2004">
              <a:solidFill>
                <a:schemeClr val="dk2"/>
              </a:solidFill>
              <a:latin typeface="Montserrat"/>
              <a:ea typeface="Montserrat"/>
              <a:cs typeface="Montserrat"/>
              <a:sym typeface="Montserrat"/>
            </a:endParaRPr>
          </a:p>
          <a:p>
            <a:pPr indent="0" lvl="0" marL="0" marR="0" rtl="0" algn="l">
              <a:spcBef>
                <a:spcPts val="0"/>
              </a:spcBef>
              <a:spcAft>
                <a:spcPts val="0"/>
              </a:spcAft>
              <a:buNone/>
            </a:pPr>
            <a:r>
              <a:rPr lang="en" sz="1080">
                <a:solidFill>
                  <a:schemeClr val="dk2"/>
                </a:solidFill>
                <a:latin typeface="Montserrat"/>
                <a:ea typeface="Montserrat"/>
                <a:cs typeface="Montserrat"/>
                <a:sym typeface="Montserrat"/>
              </a:rPr>
              <a:t>CASE-STUDY, LIMITATIONS, FUTURE WORK</a:t>
            </a:r>
            <a:endParaRPr sz="1080">
              <a:solidFill>
                <a:schemeClr val="dk2"/>
              </a:solidFill>
              <a:latin typeface="Montserrat"/>
              <a:ea typeface="Montserrat"/>
              <a:cs typeface="Montserrat"/>
              <a:sym typeface="Montserrat"/>
            </a:endParaRPr>
          </a:p>
        </p:txBody>
      </p:sp>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500"/>
                                        <p:tgtEl>
                                          <p:spTgt spid="103"/>
                                        </p:tgtEl>
                                      </p:cBhvr>
                                    </p:animEffect>
                                  </p:childTnLst>
                                </p:cTn>
                              </p:par>
                              <p:par>
                                <p:cTn fill="hold" nodeType="with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500"/>
                                        <p:tgtEl>
                                          <p:spTgt spid="1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500"/>
                                        <p:tgtEl>
                                          <p:spTgt spid="104"/>
                                        </p:tgtEl>
                                      </p:cBhvr>
                                    </p:animEffect>
                                  </p:childTnLst>
                                </p:cTn>
                              </p:par>
                              <p:par>
                                <p:cTn fill="hold" nodeType="with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500"/>
                                        <p:tgtEl>
                                          <p:spTgt spid="1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500"/>
                                        <p:tgtEl>
                                          <p:spTgt spid="105"/>
                                        </p:tgtEl>
                                      </p:cBhvr>
                                    </p:animEffect>
                                  </p:childTnLst>
                                </p:cTn>
                              </p:par>
                              <p:par>
                                <p:cTn fill="hold" nodeType="with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500"/>
                                        <p:tgtEl>
                                          <p:spTgt spid="1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500"/>
                                        <p:tgtEl>
                                          <p:spTgt spid="106"/>
                                        </p:tgtEl>
                                      </p:cBhvr>
                                    </p:animEffect>
                                  </p:childTnLst>
                                </p:cTn>
                              </p:par>
                              <p:par>
                                <p:cTn fill="hold" nodeType="with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500"/>
                                        <p:tgtEl>
                                          <p:spTgt spid="1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500"/>
                                        <p:tgtEl>
                                          <p:spTgt spid="111"/>
                                        </p:tgtEl>
                                      </p:cBhvr>
                                    </p:animEffect>
                                  </p:childTnLst>
                                </p:cTn>
                              </p:par>
                              <p:par>
                                <p:cTn fill="hold" nodeType="with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500"/>
                                        <p:tgtEl>
                                          <p:spTgt spid="1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38"/>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412" name="Google Shape;412;p38"/>
          <p:cNvSpPr txBox="1"/>
          <p:nvPr/>
        </p:nvSpPr>
        <p:spPr>
          <a:xfrm>
            <a:off x="1716975" y="1598550"/>
            <a:ext cx="425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Frank Ruhl Libre Light"/>
              <a:ea typeface="Frank Ruhl Libre Light"/>
              <a:cs typeface="Frank Ruhl Libre Light"/>
              <a:sym typeface="Frank Ruhl Libre Light"/>
            </a:endParaRPr>
          </a:p>
        </p:txBody>
      </p:sp>
      <p:sp>
        <p:nvSpPr>
          <p:cNvPr id="413" name="Google Shape;413;p38"/>
          <p:cNvSpPr/>
          <p:nvPr/>
        </p:nvSpPr>
        <p:spPr>
          <a:xfrm>
            <a:off x="666900" y="652200"/>
            <a:ext cx="7810200" cy="38391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8"/>
          <p:cNvSpPr txBox="1"/>
          <p:nvPr/>
        </p:nvSpPr>
        <p:spPr>
          <a:xfrm>
            <a:off x="1319825" y="1450550"/>
            <a:ext cx="65841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600">
                <a:solidFill>
                  <a:srgbClr val="073763"/>
                </a:solidFill>
                <a:latin typeface="EB Garamond"/>
                <a:ea typeface="EB Garamond"/>
                <a:cs typeface="EB Garamond"/>
                <a:sym typeface="EB Garamond"/>
              </a:rPr>
              <a:t>A Study of Distant Viewing of </a:t>
            </a:r>
            <a:r>
              <a:rPr b="1" i="1" lang="en" sz="2600">
                <a:solidFill>
                  <a:srgbClr val="073763"/>
                </a:solidFill>
                <a:latin typeface="EB Garamond"/>
                <a:ea typeface="EB Garamond"/>
                <a:cs typeface="EB Garamond"/>
                <a:sym typeface="EB Garamond"/>
              </a:rPr>
              <a:t>Ukiyo-e</a:t>
            </a:r>
            <a:r>
              <a:rPr b="1" lang="en" sz="2600">
                <a:solidFill>
                  <a:srgbClr val="073763"/>
                </a:solidFill>
                <a:latin typeface="EB Garamond"/>
                <a:ea typeface="EB Garamond"/>
                <a:cs typeface="EB Garamond"/>
                <a:sym typeface="EB Garamond"/>
              </a:rPr>
              <a:t> Prints</a:t>
            </a:r>
            <a:r>
              <a:rPr lang="en" sz="2600">
                <a:solidFill>
                  <a:schemeClr val="accent4"/>
                </a:solidFill>
                <a:latin typeface="EB Garamond"/>
                <a:ea typeface="EB Garamond"/>
                <a:cs typeface="EB Garamond"/>
                <a:sym typeface="EB Garamond"/>
              </a:rPr>
              <a:t> </a:t>
            </a:r>
            <a:endParaRPr sz="2600">
              <a:solidFill>
                <a:schemeClr val="accent4"/>
              </a:solidFill>
              <a:latin typeface="EB Garamond"/>
              <a:ea typeface="EB Garamond"/>
              <a:cs typeface="EB Garamond"/>
              <a:sym typeface="EB Garamond"/>
            </a:endParaRPr>
          </a:p>
        </p:txBody>
      </p:sp>
      <p:pic>
        <p:nvPicPr>
          <p:cNvPr id="415" name="Google Shape;415;p38"/>
          <p:cNvPicPr preferRelativeResize="0"/>
          <p:nvPr/>
        </p:nvPicPr>
        <p:blipFill>
          <a:blip r:embed="rId3">
            <a:alphaModFix/>
          </a:blip>
          <a:stretch>
            <a:fillRect/>
          </a:stretch>
        </p:blipFill>
        <p:spPr>
          <a:xfrm>
            <a:off x="7288125" y="3193200"/>
            <a:ext cx="849774" cy="832799"/>
          </a:xfrm>
          <a:prstGeom prst="rect">
            <a:avLst/>
          </a:prstGeom>
          <a:noFill/>
          <a:ln>
            <a:noFill/>
          </a:ln>
        </p:spPr>
      </p:pic>
      <p:sp>
        <p:nvSpPr>
          <p:cNvPr id="416" name="Google Shape;416;p38"/>
          <p:cNvSpPr txBox="1"/>
          <p:nvPr/>
        </p:nvSpPr>
        <p:spPr>
          <a:xfrm>
            <a:off x="1741175" y="3111775"/>
            <a:ext cx="5891100" cy="12684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800"/>
              </a:spcBef>
              <a:spcAft>
                <a:spcPts val="0"/>
              </a:spcAft>
              <a:buNone/>
            </a:pPr>
            <a:r>
              <a:rPr lang="en">
                <a:solidFill>
                  <a:schemeClr val="accent6"/>
                </a:solidFill>
                <a:latin typeface="EB Garamond"/>
                <a:ea typeface="EB Garamond"/>
                <a:cs typeface="EB Garamond"/>
                <a:sym typeface="EB Garamond"/>
              </a:rPr>
              <a:t>KONSTANTINA LIAGKOU, Athens University of Economics And Business</a:t>
            </a:r>
            <a:endParaRPr>
              <a:solidFill>
                <a:schemeClr val="accent6"/>
              </a:solidFill>
              <a:latin typeface="EB Garamond"/>
              <a:ea typeface="EB Garamond"/>
              <a:cs typeface="EB Garamond"/>
              <a:sym typeface="EB Garamond"/>
            </a:endParaRPr>
          </a:p>
          <a:p>
            <a:pPr indent="0" lvl="0" marL="0" rtl="0" algn="l">
              <a:lnSpc>
                <a:spcPct val="90000"/>
              </a:lnSpc>
              <a:spcBef>
                <a:spcPts val="800"/>
              </a:spcBef>
              <a:spcAft>
                <a:spcPts val="0"/>
              </a:spcAft>
              <a:buNone/>
            </a:pPr>
            <a:r>
              <a:rPr lang="en">
                <a:solidFill>
                  <a:schemeClr val="accent6"/>
                </a:solidFill>
                <a:latin typeface="EB Garamond"/>
                <a:ea typeface="EB Garamond"/>
                <a:cs typeface="EB Garamond"/>
                <a:sym typeface="EB Garamond"/>
              </a:rPr>
              <a:t>JOHN PAVLOPOULOS, Stockholm University </a:t>
            </a:r>
            <a:endParaRPr sz="900">
              <a:solidFill>
                <a:schemeClr val="accent6"/>
              </a:solidFill>
              <a:latin typeface="Frank Ruhl Libre Light"/>
              <a:ea typeface="Frank Ruhl Libre Light"/>
              <a:cs typeface="Frank Ruhl Libre Light"/>
              <a:sym typeface="Frank Ruhl Libre Light"/>
            </a:endParaRPr>
          </a:p>
          <a:p>
            <a:pPr indent="0" lvl="0" marL="0" rtl="0" algn="l">
              <a:lnSpc>
                <a:spcPct val="90000"/>
              </a:lnSpc>
              <a:spcBef>
                <a:spcPts val="800"/>
              </a:spcBef>
              <a:spcAft>
                <a:spcPts val="0"/>
              </a:spcAft>
              <a:buClr>
                <a:srgbClr val="000000"/>
              </a:buClr>
              <a:buSzPts val="1800"/>
              <a:buFont typeface="Arial"/>
              <a:buNone/>
            </a:pPr>
            <a:r>
              <a:rPr lang="en">
                <a:solidFill>
                  <a:schemeClr val="accent6"/>
                </a:solidFill>
                <a:latin typeface="EB Garamond"/>
                <a:ea typeface="EB Garamond"/>
                <a:cs typeface="EB Garamond"/>
                <a:sym typeface="EB Garamond"/>
              </a:rPr>
              <a:t>EWA MACHOTKA, Stockholm University</a:t>
            </a:r>
            <a:endParaRPr>
              <a:solidFill>
                <a:schemeClr val="accent6"/>
              </a:solidFill>
              <a:latin typeface="EB Garamond"/>
              <a:ea typeface="EB Garamond"/>
              <a:cs typeface="EB Garamond"/>
              <a:sym typeface="EB Garamond"/>
            </a:endParaRPr>
          </a:p>
          <a:p>
            <a:pPr indent="0" lvl="0" marL="0" rtl="0" algn="r">
              <a:lnSpc>
                <a:spcPct val="90000"/>
              </a:lnSpc>
              <a:spcBef>
                <a:spcPts val="800"/>
              </a:spcBef>
              <a:spcAft>
                <a:spcPts val="0"/>
              </a:spcAft>
              <a:buClr>
                <a:srgbClr val="000000"/>
              </a:buClr>
              <a:buSzPts val="1800"/>
              <a:buFont typeface="Arial"/>
              <a:buNone/>
            </a:pPr>
            <a:r>
              <a:t/>
            </a:r>
            <a:endParaRPr>
              <a:latin typeface="Frank Ruhl Libre Light"/>
              <a:ea typeface="Frank Ruhl Libre Light"/>
              <a:cs typeface="Frank Ruhl Libre Light"/>
              <a:sym typeface="Frank Ruhl Libre Light"/>
            </a:endParaRPr>
          </a:p>
        </p:txBody>
      </p:sp>
      <p:pic>
        <p:nvPicPr>
          <p:cNvPr id="417" name="Google Shape;417;p38"/>
          <p:cNvPicPr preferRelativeResize="0"/>
          <p:nvPr/>
        </p:nvPicPr>
        <p:blipFill>
          <a:blip r:embed="rId4">
            <a:alphaModFix/>
          </a:blip>
          <a:stretch>
            <a:fillRect/>
          </a:stretch>
        </p:blipFill>
        <p:spPr>
          <a:xfrm>
            <a:off x="5304675" y="3499525"/>
            <a:ext cx="1886874" cy="492900"/>
          </a:xfrm>
          <a:prstGeom prst="rect">
            <a:avLst/>
          </a:prstGeom>
          <a:noFill/>
          <a:ln>
            <a:noFill/>
          </a:ln>
        </p:spPr>
      </p:pic>
      <p:pic>
        <p:nvPicPr>
          <p:cNvPr id="418" name="Google Shape;418;p38"/>
          <p:cNvPicPr preferRelativeResize="0"/>
          <p:nvPr/>
        </p:nvPicPr>
        <p:blipFill>
          <a:blip r:embed="rId5">
            <a:alphaModFix/>
          </a:blip>
          <a:stretch>
            <a:fillRect/>
          </a:stretch>
        </p:blipFill>
        <p:spPr>
          <a:xfrm flipH="1">
            <a:off x="1021626" y="3193200"/>
            <a:ext cx="728697" cy="832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6" name="Shape 116"/>
        <p:cNvGrpSpPr/>
        <p:nvPr/>
      </p:nvGrpSpPr>
      <p:grpSpPr>
        <a:xfrm>
          <a:off x="0" y="0"/>
          <a:ext cx="0" cy="0"/>
          <a:chOff x="0" y="0"/>
          <a:chExt cx="0" cy="0"/>
        </a:xfrm>
      </p:grpSpPr>
      <p:sp>
        <p:nvSpPr>
          <p:cNvPr id="117" name="Google Shape;117;p21"/>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118" name="Google Shape;118;p21"/>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19" name="Google Shape;119;p21"/>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20" name="Google Shape;120;p21"/>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21" name="Google Shape;121;p21"/>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pic>
        <p:nvPicPr>
          <p:cNvPr id="122" name="Google Shape;122;p21"/>
          <p:cNvPicPr preferRelativeResize="0"/>
          <p:nvPr/>
        </p:nvPicPr>
        <p:blipFill>
          <a:blip r:embed="rId4">
            <a:alphaModFix/>
          </a:blip>
          <a:stretch>
            <a:fillRect/>
          </a:stretch>
        </p:blipFill>
        <p:spPr>
          <a:xfrm>
            <a:off x="861825" y="876113"/>
            <a:ext cx="5066175" cy="3406974"/>
          </a:xfrm>
          <a:prstGeom prst="rect">
            <a:avLst/>
          </a:prstGeom>
          <a:noFill/>
          <a:ln>
            <a:noFill/>
          </a:ln>
        </p:spPr>
      </p:pic>
      <p:sp>
        <p:nvSpPr>
          <p:cNvPr id="123" name="Google Shape;123;p21"/>
          <p:cNvSpPr txBox="1"/>
          <p:nvPr/>
        </p:nvSpPr>
        <p:spPr>
          <a:xfrm>
            <a:off x="5928000" y="876125"/>
            <a:ext cx="2666400" cy="187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accent4"/>
                </a:solidFill>
                <a:latin typeface="Times New Roman"/>
                <a:ea typeface="Times New Roman"/>
                <a:cs typeface="Times New Roman"/>
                <a:sym typeface="Times New Roman"/>
              </a:rPr>
              <a:t>Katsushika Hokusai (1760-1849) </a:t>
            </a:r>
            <a:endParaRPr sz="1200">
              <a:solidFill>
                <a:schemeClr val="accent4"/>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accent4"/>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accent4"/>
                </a:solidFill>
                <a:latin typeface="Times New Roman"/>
                <a:ea typeface="Times New Roman"/>
                <a:cs typeface="Times New Roman"/>
                <a:sym typeface="Times New Roman"/>
              </a:rPr>
              <a:t>神奈川沖浪裏​​</a:t>
            </a:r>
            <a:endParaRPr sz="1200">
              <a:solidFill>
                <a:schemeClr val="accent4"/>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accent4"/>
                </a:solidFill>
                <a:latin typeface="Times New Roman"/>
                <a:ea typeface="Times New Roman"/>
                <a:cs typeface="Times New Roman"/>
                <a:sym typeface="Times New Roman"/>
              </a:rPr>
              <a:t>“Under the Wave off Kanagawa”</a:t>
            </a:r>
            <a:endParaRPr sz="1200">
              <a:solidFill>
                <a:schemeClr val="accent4"/>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accent4"/>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accent4"/>
                </a:solidFill>
                <a:latin typeface="Times New Roman"/>
                <a:ea typeface="Times New Roman"/>
                <a:cs typeface="Times New Roman"/>
                <a:sym typeface="Times New Roman"/>
              </a:rPr>
              <a:t>from the series </a:t>
            </a:r>
            <a:r>
              <a:rPr lang="en" sz="1200">
                <a:solidFill>
                  <a:schemeClr val="accent4"/>
                </a:solidFill>
              </a:rPr>
              <a:t>富嶽三十六景 “</a:t>
            </a:r>
            <a:r>
              <a:rPr lang="en" sz="1200">
                <a:solidFill>
                  <a:schemeClr val="accent4"/>
                </a:solidFill>
                <a:latin typeface="Times New Roman"/>
                <a:ea typeface="Times New Roman"/>
                <a:cs typeface="Times New Roman"/>
                <a:sym typeface="Times New Roman"/>
              </a:rPr>
              <a:t>Thirty-six Views of Mount Fuji” ca. 1830–32, MET.</a:t>
            </a:r>
            <a:endParaRPr sz="1200">
              <a:solidFill>
                <a:schemeClr val="accent4"/>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accent6"/>
              </a:solidFill>
              <a:latin typeface="Frank Ruhl Libre Light"/>
              <a:ea typeface="Frank Ruhl Libre Light"/>
              <a:cs typeface="Frank Ruhl Libre Light"/>
              <a:sym typeface="Frank Ruhl Libre Light"/>
            </a:endParaRPr>
          </a:p>
        </p:txBody>
      </p:sp>
      <p:sp>
        <p:nvSpPr>
          <p:cNvPr id="124" name="Google Shape;124;p21"/>
          <p:cNvSpPr/>
          <p:nvPr/>
        </p:nvSpPr>
        <p:spPr>
          <a:xfrm>
            <a:off x="556750" y="115300"/>
            <a:ext cx="8030700" cy="431100"/>
          </a:xfrm>
          <a:prstGeom prst="rect">
            <a:avLst/>
          </a:prstGeom>
          <a:solidFill>
            <a:srgbClr val="000000">
              <a:alpha val="40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txBox="1"/>
          <p:nvPr>
            <p:ph idx="4294967295" type="title"/>
          </p:nvPr>
        </p:nvSpPr>
        <p:spPr>
          <a:xfrm>
            <a:off x="1722700" y="97300"/>
            <a:ext cx="5698800" cy="4671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1900">
                <a:solidFill>
                  <a:srgbClr val="FFFFFF"/>
                </a:solidFill>
                <a:latin typeface="EB Garamond"/>
                <a:ea typeface="EB Garamond"/>
                <a:cs typeface="EB Garamond"/>
                <a:sym typeface="EB Garamond"/>
              </a:rPr>
              <a:t>The rationale of this research project</a:t>
            </a:r>
            <a:endParaRPr sz="1200">
              <a:solidFill>
                <a:srgbClr val="FFFFFF"/>
              </a:solidFill>
            </a:endParaRPr>
          </a:p>
        </p:txBody>
      </p:sp>
      <p:sp>
        <p:nvSpPr>
          <p:cNvPr id="126" name="Google Shape;126;p21"/>
          <p:cNvSpPr/>
          <p:nvPr/>
        </p:nvSpPr>
        <p:spPr>
          <a:xfrm>
            <a:off x="7274900" y="2064800"/>
            <a:ext cx="780600" cy="192300"/>
          </a:xfrm>
          <a:prstGeom prst="roundRect">
            <a:avLst>
              <a:gd fmla="val 16667" name="adj"/>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p:nvPr/>
        </p:nvSpPr>
        <p:spPr>
          <a:xfrm>
            <a:off x="6363250" y="3151725"/>
            <a:ext cx="1692300" cy="354900"/>
          </a:xfrm>
          <a:prstGeom prst="wedgeRectCallout">
            <a:avLst>
              <a:gd fmla="val 33171" name="adj1"/>
              <a:gd fmla="val -291617" name="adj2"/>
            </a:avLst>
          </a:prstGeom>
          <a:noFill/>
          <a:ln cap="flat" cmpd="sng" w="28575">
            <a:solidFill>
              <a:schemeClr val="lt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rgbClr val="FFFFFF"/>
                </a:solidFill>
                <a:latin typeface="EB Garamond"/>
                <a:ea typeface="EB Garamond"/>
                <a:cs typeface="EB Garamond"/>
                <a:sym typeface="EB Garamond"/>
              </a:rPr>
              <a:t>Place-name entity</a:t>
            </a:r>
            <a:endParaRPr b="1" i="1">
              <a:solidFill>
                <a:srgbClr val="FFFFFF"/>
              </a:solidFill>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par>
                                <p:cTn fill="hold" nodeType="withEffect" presetClass="entr" presetID="10" presetSubtype="0">
                                  <p:stCondLst>
                                    <p:cond delay="0"/>
                                  </p:stCondLst>
                                  <p:childTnLst>
                                    <p:set>
                                      <p:cBhvr>
                                        <p:cTn dur="1" fill="hold">
                                          <p:stCondLst>
                                            <p:cond delay="0"/>
                                          </p:stCondLst>
                                        </p:cTn>
                                        <p:tgtEl>
                                          <p:spTgt spid="127"/>
                                        </p:tgtEl>
                                        <p:attrNameLst>
                                          <p:attrName>style.visibility</p:attrName>
                                        </p:attrNameLst>
                                      </p:cBhvr>
                                      <p:to>
                                        <p:strVal val="visible"/>
                                      </p:to>
                                    </p:set>
                                    <p:animEffect filter="fade" transition="in">
                                      <p:cBhvr>
                                        <p:cTn dur="1000"/>
                                        <p:tgtEl>
                                          <p:spTgt spid="1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2"/>
          <p:cNvSpPr txBox="1"/>
          <p:nvPr>
            <p:ph type="title"/>
          </p:nvPr>
        </p:nvSpPr>
        <p:spPr>
          <a:xfrm>
            <a:off x="1041150" y="643725"/>
            <a:ext cx="7061700" cy="6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Research Questions</a:t>
            </a:r>
            <a:endParaRPr/>
          </a:p>
        </p:txBody>
      </p:sp>
      <p:sp>
        <p:nvSpPr>
          <p:cNvPr id="133" name="Google Shape;133;p22"/>
          <p:cNvSpPr txBox="1"/>
          <p:nvPr>
            <p:ph idx="1" type="body"/>
          </p:nvPr>
        </p:nvSpPr>
        <p:spPr>
          <a:xfrm>
            <a:off x="1041075" y="3404325"/>
            <a:ext cx="7061700" cy="766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solidFill>
                  <a:srgbClr val="595959"/>
                </a:solidFill>
                <a:latin typeface="Frank Ruhl Libre"/>
                <a:ea typeface="Frank Ruhl Libre"/>
                <a:cs typeface="Frank Ruhl Libre"/>
                <a:sym typeface="Frank Ruhl Libre"/>
              </a:rPr>
              <a:t>NLP technology allows for a large-scale digital geospatial exploration of the studied prints.</a:t>
            </a:r>
            <a:endParaRPr>
              <a:solidFill>
                <a:srgbClr val="595959"/>
              </a:solidFill>
              <a:latin typeface="Frank Ruhl Libre"/>
              <a:ea typeface="Frank Ruhl Libre"/>
              <a:cs typeface="Frank Ruhl Libre"/>
              <a:sym typeface="Frank Ruhl Libre"/>
            </a:endParaRPr>
          </a:p>
          <a:p>
            <a:pPr indent="0" lvl="0" marL="0" rtl="0" algn="l">
              <a:spcBef>
                <a:spcPts val="800"/>
              </a:spcBef>
              <a:spcAft>
                <a:spcPts val="800"/>
              </a:spcAft>
              <a:buNone/>
            </a:pPr>
            <a:r>
              <a:t/>
            </a:r>
            <a:endParaRPr/>
          </a:p>
        </p:txBody>
      </p:sp>
      <p:sp>
        <p:nvSpPr>
          <p:cNvPr id="134" name="Google Shape;134;p22"/>
          <p:cNvSpPr txBox="1"/>
          <p:nvPr>
            <p:ph idx="12" type="sldNum"/>
          </p:nvPr>
        </p:nvSpPr>
        <p:spPr>
          <a:xfrm>
            <a:off x="4250075"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grpSp>
        <p:nvGrpSpPr>
          <p:cNvPr id="135" name="Google Shape;135;p22"/>
          <p:cNvGrpSpPr/>
          <p:nvPr/>
        </p:nvGrpSpPr>
        <p:grpSpPr>
          <a:xfrm>
            <a:off x="1041142" y="2524007"/>
            <a:ext cx="359272" cy="376691"/>
            <a:chOff x="5961125" y="1623900"/>
            <a:chExt cx="427450" cy="448175"/>
          </a:xfrm>
        </p:grpSpPr>
        <p:sp>
          <p:nvSpPr>
            <p:cNvPr id="136" name="Google Shape;136;p22"/>
            <p:cNvSpPr/>
            <p:nvPr/>
          </p:nvSpPr>
          <p:spPr>
            <a:xfrm>
              <a:off x="5961125" y="1678700"/>
              <a:ext cx="376925" cy="376925"/>
            </a:xfrm>
            <a:custGeom>
              <a:rect b="b" l="l" r="r" t="t"/>
              <a:pathLst>
                <a:path extrusionOk="0" fill="none" h="15077" w="15077">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2"/>
            <p:cNvSpPr/>
            <p:nvPr/>
          </p:nvSpPr>
          <p:spPr>
            <a:xfrm>
              <a:off x="6009825" y="1727425"/>
              <a:ext cx="279500" cy="279500"/>
            </a:xfrm>
            <a:custGeom>
              <a:rect b="b" l="l" r="r" t="t"/>
              <a:pathLst>
                <a:path extrusionOk="0" fill="none" h="11180" w="1118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2"/>
            <p:cNvSpPr/>
            <p:nvPr/>
          </p:nvSpPr>
          <p:spPr>
            <a:xfrm>
              <a:off x="6107250" y="1824850"/>
              <a:ext cx="84650" cy="84650"/>
            </a:xfrm>
            <a:custGeom>
              <a:rect b="b" l="l" r="r" t="t"/>
              <a:pathLst>
                <a:path extrusionOk="0" fill="none" h="3386" w="3386">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2"/>
            <p:cNvSpPr/>
            <p:nvPr/>
          </p:nvSpPr>
          <p:spPr>
            <a:xfrm>
              <a:off x="6058550" y="1776125"/>
              <a:ext cx="182075" cy="182075"/>
            </a:xfrm>
            <a:custGeom>
              <a:rect b="b" l="l" r="r" t="t"/>
              <a:pathLst>
                <a:path extrusionOk="0" fill="none" h="7283" w="7283">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2"/>
            <p:cNvSpPr/>
            <p:nvPr/>
          </p:nvSpPr>
          <p:spPr>
            <a:xfrm>
              <a:off x="5971475" y="2001400"/>
              <a:ext cx="74925" cy="70675"/>
            </a:xfrm>
            <a:custGeom>
              <a:rect b="b" l="l" r="r" t="t"/>
              <a:pathLst>
                <a:path extrusionOk="0" fill="none" h="2827" w="2997">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2"/>
            <p:cNvSpPr/>
            <p:nvPr/>
          </p:nvSpPr>
          <p:spPr>
            <a:xfrm>
              <a:off x="6253375" y="2001400"/>
              <a:ext cx="74325" cy="70675"/>
            </a:xfrm>
            <a:custGeom>
              <a:rect b="b" l="l" r="r" t="t"/>
              <a:pathLst>
                <a:path extrusionOk="0" fill="none" h="2827" w="2973">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2"/>
            <p:cNvSpPr/>
            <p:nvPr/>
          </p:nvSpPr>
          <p:spPr>
            <a:xfrm>
              <a:off x="6137700" y="1623900"/>
              <a:ext cx="250875" cy="255150"/>
            </a:xfrm>
            <a:custGeom>
              <a:rect b="b" l="l" r="r" t="t"/>
              <a:pathLst>
                <a:path extrusionOk="0" fill="none" h="10206" w="10035">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22"/>
          <p:cNvGrpSpPr/>
          <p:nvPr/>
        </p:nvGrpSpPr>
        <p:grpSpPr>
          <a:xfrm>
            <a:off x="1041142" y="1470082"/>
            <a:ext cx="359272" cy="376691"/>
            <a:chOff x="5961125" y="1623900"/>
            <a:chExt cx="427450" cy="448175"/>
          </a:xfrm>
        </p:grpSpPr>
        <p:sp>
          <p:nvSpPr>
            <p:cNvPr id="144" name="Google Shape;144;p22"/>
            <p:cNvSpPr/>
            <p:nvPr/>
          </p:nvSpPr>
          <p:spPr>
            <a:xfrm>
              <a:off x="5961125" y="1678700"/>
              <a:ext cx="376925" cy="376925"/>
            </a:xfrm>
            <a:custGeom>
              <a:rect b="b" l="l" r="r" t="t"/>
              <a:pathLst>
                <a:path extrusionOk="0" fill="none" h="15077" w="15077">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2"/>
            <p:cNvSpPr/>
            <p:nvPr/>
          </p:nvSpPr>
          <p:spPr>
            <a:xfrm>
              <a:off x="6009825" y="1727425"/>
              <a:ext cx="279500" cy="279500"/>
            </a:xfrm>
            <a:custGeom>
              <a:rect b="b" l="l" r="r" t="t"/>
              <a:pathLst>
                <a:path extrusionOk="0" fill="none" h="11180" w="1118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2"/>
            <p:cNvSpPr/>
            <p:nvPr/>
          </p:nvSpPr>
          <p:spPr>
            <a:xfrm>
              <a:off x="6107250" y="1824850"/>
              <a:ext cx="84650" cy="84650"/>
            </a:xfrm>
            <a:custGeom>
              <a:rect b="b" l="l" r="r" t="t"/>
              <a:pathLst>
                <a:path extrusionOk="0" fill="none" h="3386" w="3386">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2"/>
            <p:cNvSpPr/>
            <p:nvPr/>
          </p:nvSpPr>
          <p:spPr>
            <a:xfrm>
              <a:off x="6058550" y="1776125"/>
              <a:ext cx="182075" cy="182075"/>
            </a:xfrm>
            <a:custGeom>
              <a:rect b="b" l="l" r="r" t="t"/>
              <a:pathLst>
                <a:path extrusionOk="0" fill="none" h="7283" w="7283">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2"/>
            <p:cNvSpPr/>
            <p:nvPr/>
          </p:nvSpPr>
          <p:spPr>
            <a:xfrm>
              <a:off x="5971475" y="2001400"/>
              <a:ext cx="74925" cy="70675"/>
            </a:xfrm>
            <a:custGeom>
              <a:rect b="b" l="l" r="r" t="t"/>
              <a:pathLst>
                <a:path extrusionOk="0" fill="none" h="2827" w="2997">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2"/>
            <p:cNvSpPr/>
            <p:nvPr/>
          </p:nvSpPr>
          <p:spPr>
            <a:xfrm>
              <a:off x="6253375" y="2001400"/>
              <a:ext cx="74325" cy="70675"/>
            </a:xfrm>
            <a:custGeom>
              <a:rect b="b" l="l" r="r" t="t"/>
              <a:pathLst>
                <a:path extrusionOk="0" fill="none" h="2827" w="2973">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2"/>
            <p:cNvSpPr/>
            <p:nvPr/>
          </p:nvSpPr>
          <p:spPr>
            <a:xfrm>
              <a:off x="6137700" y="1623900"/>
              <a:ext cx="250875" cy="255150"/>
            </a:xfrm>
            <a:custGeom>
              <a:rect b="b" l="l" r="r" t="t"/>
              <a:pathLst>
                <a:path extrusionOk="0" fill="none" h="10206" w="10035">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 name="Google Shape;151;p22"/>
          <p:cNvSpPr txBox="1"/>
          <p:nvPr/>
        </p:nvSpPr>
        <p:spPr>
          <a:xfrm>
            <a:off x="993575" y="1227475"/>
            <a:ext cx="7061700" cy="861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sz="2200">
                <a:solidFill>
                  <a:srgbClr val="595959"/>
                </a:solidFill>
                <a:latin typeface="Frank Ruhl Libre"/>
                <a:ea typeface="Frank Ruhl Libre"/>
                <a:cs typeface="Frank Ruhl Libre"/>
                <a:sym typeface="Frank Ruhl Libre"/>
              </a:rPr>
              <a:t>What kind of places are depicted in meisho-e prints and what places are not featured in the images?</a:t>
            </a:r>
            <a:endParaRPr>
              <a:latin typeface="Frank Ruhl Libre Light"/>
              <a:ea typeface="Frank Ruhl Libre Light"/>
              <a:cs typeface="Frank Ruhl Libre Light"/>
              <a:sym typeface="Frank Ruhl Libre Light"/>
            </a:endParaRPr>
          </a:p>
        </p:txBody>
      </p:sp>
      <p:sp>
        <p:nvSpPr>
          <p:cNvPr id="152" name="Google Shape;152;p22"/>
          <p:cNvSpPr txBox="1"/>
          <p:nvPr/>
        </p:nvSpPr>
        <p:spPr>
          <a:xfrm>
            <a:off x="1017275" y="2256050"/>
            <a:ext cx="7014300" cy="9126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800"/>
              </a:spcAft>
              <a:buNone/>
            </a:pPr>
            <a:r>
              <a:rPr lang="en" sz="2200">
                <a:solidFill>
                  <a:srgbClr val="595959"/>
                </a:solidFill>
                <a:latin typeface="Frank Ruhl Libre"/>
                <a:ea typeface="Frank Ruhl Libre"/>
                <a:cs typeface="Frank Ruhl Libre"/>
                <a:sym typeface="Frank Ruhl Libre"/>
              </a:rPr>
              <a:t>How are these places distributed across Japanese territory?</a:t>
            </a:r>
            <a:endParaRPr>
              <a:latin typeface="Frank Ruhl Libre Light"/>
              <a:ea typeface="Frank Ruhl Libre Light"/>
              <a:cs typeface="Frank Ruhl Libre Light"/>
              <a:sym typeface="Frank Ruhl Libre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par>
                                <p:cTn fill="hold" nodeType="with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6" name="Shape 156"/>
        <p:cNvGrpSpPr/>
        <p:nvPr/>
      </p:nvGrpSpPr>
      <p:grpSpPr>
        <a:xfrm>
          <a:off x="0" y="0"/>
          <a:ext cx="0" cy="0"/>
          <a:chOff x="0" y="0"/>
          <a:chExt cx="0" cy="0"/>
        </a:xfrm>
      </p:grpSpPr>
      <p:sp>
        <p:nvSpPr>
          <p:cNvPr id="157" name="Google Shape;157;p23"/>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158" name="Google Shape;158;p23"/>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59" name="Google Shape;159;p23"/>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60" name="Google Shape;160;p23"/>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61" name="Google Shape;161;p23"/>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62" name="Google Shape;162;p23"/>
          <p:cNvSpPr/>
          <p:nvPr/>
        </p:nvSpPr>
        <p:spPr>
          <a:xfrm>
            <a:off x="556750" y="115300"/>
            <a:ext cx="8030700" cy="431100"/>
          </a:xfrm>
          <a:prstGeom prst="rect">
            <a:avLst/>
          </a:prstGeom>
          <a:solidFill>
            <a:srgbClr val="000000">
              <a:alpha val="40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3"/>
          <p:cNvSpPr txBox="1"/>
          <p:nvPr>
            <p:ph idx="4294967295" type="title"/>
          </p:nvPr>
        </p:nvSpPr>
        <p:spPr>
          <a:xfrm>
            <a:off x="1722700" y="97300"/>
            <a:ext cx="5698800" cy="4671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i="1" lang="en" sz="1900">
                <a:solidFill>
                  <a:srgbClr val="FFFFFF"/>
                </a:solidFill>
                <a:latin typeface="EB Garamond"/>
                <a:ea typeface="EB Garamond"/>
                <a:cs typeface="EB Garamond"/>
                <a:sym typeface="EB Garamond"/>
              </a:rPr>
              <a:t>Ukiyo-e</a:t>
            </a:r>
            <a:r>
              <a:rPr b="1" lang="en" sz="1900">
                <a:solidFill>
                  <a:srgbClr val="FFFFFF"/>
                </a:solidFill>
                <a:latin typeface="EB Garamond"/>
                <a:ea typeface="EB Garamond"/>
                <a:cs typeface="EB Garamond"/>
                <a:sym typeface="EB Garamond"/>
              </a:rPr>
              <a:t> landscape prints</a:t>
            </a:r>
            <a:endParaRPr sz="1200">
              <a:solidFill>
                <a:srgbClr val="FFFFFF"/>
              </a:solidFill>
            </a:endParaRPr>
          </a:p>
        </p:txBody>
      </p:sp>
      <p:pic>
        <p:nvPicPr>
          <p:cNvPr id="164" name="Google Shape;164;p23"/>
          <p:cNvPicPr preferRelativeResize="0"/>
          <p:nvPr/>
        </p:nvPicPr>
        <p:blipFill>
          <a:blip r:embed="rId4">
            <a:alphaModFix/>
          </a:blip>
          <a:stretch>
            <a:fillRect/>
          </a:stretch>
        </p:blipFill>
        <p:spPr>
          <a:xfrm>
            <a:off x="780850" y="852093"/>
            <a:ext cx="4660500" cy="3102300"/>
          </a:xfrm>
          <a:prstGeom prst="rect">
            <a:avLst/>
          </a:prstGeom>
          <a:noFill/>
          <a:ln>
            <a:noFill/>
          </a:ln>
        </p:spPr>
      </p:pic>
      <p:sp>
        <p:nvSpPr>
          <p:cNvPr id="165" name="Google Shape;165;p23"/>
          <p:cNvSpPr txBox="1"/>
          <p:nvPr/>
        </p:nvSpPr>
        <p:spPr>
          <a:xfrm>
            <a:off x="734650" y="3892900"/>
            <a:ext cx="4752900" cy="59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i="1" lang="en" sz="800">
                <a:solidFill>
                  <a:schemeClr val="accent6"/>
                </a:solidFill>
              </a:rPr>
              <a:t>Utagawa Hiroshige (1797-1858), </a:t>
            </a:r>
            <a:r>
              <a:rPr b="1" i="1" lang="en" sz="800">
                <a:solidFill>
                  <a:schemeClr val="accent6"/>
                </a:solidFill>
                <a:latin typeface="Times New Roman"/>
                <a:ea typeface="Times New Roman"/>
                <a:cs typeface="Times New Roman"/>
                <a:sym typeface="Times New Roman"/>
              </a:rPr>
              <a:t>瀬田夕照 </a:t>
            </a:r>
            <a:r>
              <a:rPr b="1" i="1" lang="en" sz="800">
                <a:solidFill>
                  <a:schemeClr val="accent6"/>
                </a:solidFill>
              </a:rPr>
              <a:t>(Sunset Glow at Seta), from the print series </a:t>
            </a:r>
            <a:r>
              <a:rPr b="1" i="1" lang="en" sz="800">
                <a:solidFill>
                  <a:schemeClr val="accent6"/>
                </a:solidFill>
                <a:latin typeface="Times New Roman"/>
                <a:ea typeface="Times New Roman"/>
                <a:cs typeface="Times New Roman"/>
                <a:sym typeface="Times New Roman"/>
              </a:rPr>
              <a:t> 近江八景之内 </a:t>
            </a:r>
            <a:r>
              <a:rPr b="1" i="1" lang="en" sz="800">
                <a:solidFill>
                  <a:schemeClr val="accent6"/>
                </a:solidFill>
              </a:rPr>
              <a:t>(The Eight Views of Ōmi, 1834-35), 23.3 cm x 35.5 cm, multicolour woodblock print, the Metropolitan Museum of Art, New York (OA).</a:t>
            </a:r>
            <a:endParaRPr b="1" i="1" sz="200">
              <a:solidFill>
                <a:schemeClr val="accent6"/>
              </a:solidFill>
            </a:endParaRPr>
          </a:p>
        </p:txBody>
      </p:sp>
      <p:sp>
        <p:nvSpPr>
          <p:cNvPr id="166" name="Google Shape;166;p23"/>
          <p:cNvSpPr txBox="1"/>
          <p:nvPr/>
        </p:nvSpPr>
        <p:spPr>
          <a:xfrm>
            <a:off x="5439525" y="8521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accent4"/>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 name="Shape 170"/>
        <p:cNvGrpSpPr/>
        <p:nvPr/>
      </p:nvGrpSpPr>
      <p:grpSpPr>
        <a:xfrm>
          <a:off x="0" y="0"/>
          <a:ext cx="0" cy="0"/>
          <a:chOff x="0" y="0"/>
          <a:chExt cx="0" cy="0"/>
        </a:xfrm>
      </p:grpSpPr>
      <p:sp>
        <p:nvSpPr>
          <p:cNvPr id="171" name="Google Shape;171;p24"/>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172" name="Google Shape;172;p24"/>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73" name="Google Shape;173;p24"/>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74" name="Google Shape;174;p24"/>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75" name="Google Shape;175;p24"/>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76" name="Google Shape;176;p24"/>
          <p:cNvSpPr/>
          <p:nvPr/>
        </p:nvSpPr>
        <p:spPr>
          <a:xfrm>
            <a:off x="556750" y="115300"/>
            <a:ext cx="8030700" cy="431100"/>
          </a:xfrm>
          <a:prstGeom prst="rect">
            <a:avLst/>
          </a:prstGeom>
          <a:solidFill>
            <a:srgbClr val="000000">
              <a:alpha val="40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4"/>
          <p:cNvSpPr txBox="1"/>
          <p:nvPr>
            <p:ph idx="4294967295" type="title"/>
          </p:nvPr>
        </p:nvSpPr>
        <p:spPr>
          <a:xfrm>
            <a:off x="1722700" y="97300"/>
            <a:ext cx="5698800" cy="4671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i="1" lang="en" sz="1900">
                <a:solidFill>
                  <a:srgbClr val="FFFFFF"/>
                </a:solidFill>
                <a:latin typeface="EB Garamond"/>
                <a:ea typeface="EB Garamond"/>
                <a:cs typeface="EB Garamond"/>
                <a:sym typeface="EB Garamond"/>
              </a:rPr>
              <a:t>Ukiyo-e</a:t>
            </a:r>
            <a:r>
              <a:rPr b="1" lang="en" sz="1900">
                <a:solidFill>
                  <a:srgbClr val="FFFFFF"/>
                </a:solidFill>
                <a:latin typeface="EB Garamond"/>
                <a:ea typeface="EB Garamond"/>
                <a:cs typeface="EB Garamond"/>
                <a:sym typeface="EB Garamond"/>
              </a:rPr>
              <a:t> landscape prints</a:t>
            </a:r>
            <a:endParaRPr sz="1200">
              <a:solidFill>
                <a:srgbClr val="FFFFFF"/>
              </a:solidFill>
            </a:endParaRPr>
          </a:p>
        </p:txBody>
      </p:sp>
      <p:pic>
        <p:nvPicPr>
          <p:cNvPr id="178" name="Google Shape;178;p24"/>
          <p:cNvPicPr preferRelativeResize="0"/>
          <p:nvPr/>
        </p:nvPicPr>
        <p:blipFill>
          <a:blip r:embed="rId4">
            <a:alphaModFix/>
          </a:blip>
          <a:stretch>
            <a:fillRect/>
          </a:stretch>
        </p:blipFill>
        <p:spPr>
          <a:xfrm>
            <a:off x="780850" y="852093"/>
            <a:ext cx="4660500" cy="3102300"/>
          </a:xfrm>
          <a:prstGeom prst="rect">
            <a:avLst/>
          </a:prstGeom>
          <a:noFill/>
          <a:ln>
            <a:noFill/>
          </a:ln>
        </p:spPr>
      </p:pic>
      <p:sp>
        <p:nvSpPr>
          <p:cNvPr id="179" name="Google Shape;179;p24"/>
          <p:cNvSpPr txBox="1"/>
          <p:nvPr/>
        </p:nvSpPr>
        <p:spPr>
          <a:xfrm>
            <a:off x="734650" y="3892900"/>
            <a:ext cx="4752900" cy="59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i="1" lang="en" sz="800">
                <a:solidFill>
                  <a:schemeClr val="accent6"/>
                </a:solidFill>
              </a:rPr>
              <a:t>Utagawa Hiroshige (1797-1858), </a:t>
            </a:r>
            <a:r>
              <a:rPr b="1" i="1" lang="en" sz="800">
                <a:solidFill>
                  <a:schemeClr val="accent6"/>
                </a:solidFill>
                <a:latin typeface="Times New Roman"/>
                <a:ea typeface="Times New Roman"/>
                <a:cs typeface="Times New Roman"/>
                <a:sym typeface="Times New Roman"/>
              </a:rPr>
              <a:t>瀬田夕照 </a:t>
            </a:r>
            <a:r>
              <a:rPr b="1" i="1" lang="en" sz="800">
                <a:solidFill>
                  <a:schemeClr val="accent6"/>
                </a:solidFill>
              </a:rPr>
              <a:t>(Sunset Glow at Seta), from the print series </a:t>
            </a:r>
            <a:r>
              <a:rPr b="1" i="1" lang="en" sz="800">
                <a:solidFill>
                  <a:schemeClr val="accent6"/>
                </a:solidFill>
                <a:latin typeface="Times New Roman"/>
                <a:ea typeface="Times New Roman"/>
                <a:cs typeface="Times New Roman"/>
                <a:sym typeface="Times New Roman"/>
              </a:rPr>
              <a:t> 近江八景之内 </a:t>
            </a:r>
            <a:r>
              <a:rPr b="1" i="1" lang="en" sz="800">
                <a:solidFill>
                  <a:schemeClr val="accent6"/>
                </a:solidFill>
              </a:rPr>
              <a:t>(The Eight Views of Ōmi, 1834-35), 23.3 cm x 35.5 cm, multicolour woodblock print, the Metropolitan Museum of Art, New York (OA).</a:t>
            </a:r>
            <a:endParaRPr b="1" i="1" sz="200">
              <a:solidFill>
                <a:schemeClr val="accent6"/>
              </a:solidFill>
            </a:endParaRPr>
          </a:p>
        </p:txBody>
      </p:sp>
      <p:sp>
        <p:nvSpPr>
          <p:cNvPr id="180" name="Google Shape;180;p24"/>
          <p:cNvSpPr txBox="1"/>
          <p:nvPr/>
        </p:nvSpPr>
        <p:spPr>
          <a:xfrm>
            <a:off x="5441350" y="7409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accent4"/>
                </a:solidFill>
                <a:latin typeface="EB Garamond"/>
                <a:ea typeface="EB Garamond"/>
                <a:cs typeface="EB Garamond"/>
                <a:sym typeface="EB Garamond"/>
              </a:rPr>
              <a:t>Two cartouches in the upper left corner: </a:t>
            </a:r>
            <a:endParaRPr>
              <a:solidFill>
                <a:schemeClr val="accent4"/>
              </a:solidFill>
              <a:latin typeface="Times New Roman"/>
              <a:ea typeface="Times New Roman"/>
              <a:cs typeface="Times New Roman"/>
              <a:sym typeface="Times New Roman"/>
            </a:endParaRPr>
          </a:p>
        </p:txBody>
      </p:sp>
      <p:sp>
        <p:nvSpPr>
          <p:cNvPr id="181" name="Google Shape;181;p24"/>
          <p:cNvSpPr/>
          <p:nvPr/>
        </p:nvSpPr>
        <p:spPr>
          <a:xfrm>
            <a:off x="780850" y="852100"/>
            <a:ext cx="4660500" cy="3102300"/>
          </a:xfrm>
          <a:prstGeom prst="rect">
            <a:avLst/>
          </a:prstGeom>
          <a:solidFill>
            <a:srgbClr val="FFFFFF">
              <a:alpha val="31840"/>
            </a:srgbClr>
          </a:solidFill>
          <a:ln cap="flat" cmpd="sng" w="9525">
            <a:solidFill>
              <a:srgbClr val="595959"/>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id="182" name="Google Shape;182;p24"/>
          <p:cNvPicPr preferRelativeResize="0"/>
          <p:nvPr/>
        </p:nvPicPr>
        <p:blipFill>
          <a:blip r:embed="rId5">
            <a:alphaModFix/>
          </a:blip>
          <a:stretch>
            <a:fillRect/>
          </a:stretch>
        </p:blipFill>
        <p:spPr>
          <a:xfrm>
            <a:off x="1672324" y="1368089"/>
            <a:ext cx="2964000" cy="2371200"/>
          </a:xfrm>
          <a:prstGeom prst="rect">
            <a:avLst/>
          </a:prstGeom>
          <a:noFill/>
          <a:ln>
            <a:noFill/>
          </a:ln>
          <a:effectLst>
            <a:outerShdw blurRad="600075" rotWithShape="0" algn="bl" dir="5400000" dist="85725">
              <a:srgbClr val="000000">
                <a:alpha val="50000"/>
              </a:srgbClr>
            </a:outerShdw>
          </a:effectLst>
        </p:spPr>
      </p:pic>
      <p:sp>
        <p:nvSpPr>
          <p:cNvPr id="183" name="Google Shape;183;p24"/>
          <p:cNvSpPr/>
          <p:nvPr/>
        </p:nvSpPr>
        <p:spPr>
          <a:xfrm>
            <a:off x="3748950" y="1508175"/>
            <a:ext cx="548700" cy="16434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4"/>
          <p:cNvSpPr/>
          <p:nvPr/>
        </p:nvSpPr>
        <p:spPr>
          <a:xfrm>
            <a:off x="2079600" y="1901975"/>
            <a:ext cx="1642800" cy="1598700"/>
          </a:xfrm>
          <a:prstGeom prst="roundRect">
            <a:avLst>
              <a:gd fmla="val 16667" name="adj"/>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4"/>
          <p:cNvSpPr txBox="1"/>
          <p:nvPr/>
        </p:nvSpPr>
        <p:spPr>
          <a:xfrm>
            <a:off x="5441350" y="806675"/>
            <a:ext cx="287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Frank Ruhl Libre Light"/>
              <a:ea typeface="Frank Ruhl Libre Light"/>
              <a:cs typeface="Frank Ruhl Libre Light"/>
              <a:sym typeface="Frank Ruhl Libre Light"/>
            </a:endParaRPr>
          </a:p>
        </p:txBody>
      </p:sp>
      <p:sp>
        <p:nvSpPr>
          <p:cNvPr id="186" name="Google Shape;186;p24"/>
          <p:cNvSpPr txBox="1"/>
          <p:nvPr/>
        </p:nvSpPr>
        <p:spPr>
          <a:xfrm>
            <a:off x="5402525" y="1110250"/>
            <a:ext cx="3115800" cy="954300"/>
          </a:xfrm>
          <a:prstGeom prst="rect">
            <a:avLst/>
          </a:prstGeom>
          <a:noFill/>
          <a:ln>
            <a:noFill/>
          </a:ln>
        </p:spPr>
        <p:txBody>
          <a:bodyPr anchorCtr="0" anchor="t" bIns="91425" lIns="91425" spcFirstLastPara="1" rIns="91425" wrap="square" tIns="91425">
            <a:spAutoFit/>
          </a:bodyPr>
          <a:lstStyle/>
          <a:p>
            <a:pPr indent="-241300" lvl="0" marL="342900" rtl="0" algn="l">
              <a:spcBef>
                <a:spcPts val="0"/>
              </a:spcBef>
              <a:spcAft>
                <a:spcPts val="0"/>
              </a:spcAft>
              <a:buClr>
                <a:schemeClr val="accent4"/>
              </a:buClr>
              <a:buSzPts val="1200"/>
              <a:buFont typeface="EB Garamond"/>
              <a:buChar char="●"/>
            </a:pPr>
            <a:r>
              <a:rPr b="1" lang="en" sz="1200">
                <a:solidFill>
                  <a:srgbClr val="FF0000"/>
                </a:solidFill>
                <a:latin typeface="EB Garamond"/>
                <a:ea typeface="EB Garamond"/>
                <a:cs typeface="EB Garamond"/>
                <a:sym typeface="EB Garamond"/>
              </a:rPr>
              <a:t>red cartouche</a:t>
            </a:r>
            <a:r>
              <a:rPr lang="en" sz="1200">
                <a:solidFill>
                  <a:schemeClr val="accent4"/>
                </a:solidFill>
                <a:latin typeface="EB Garamond"/>
                <a:ea typeface="EB Garamond"/>
                <a:cs typeface="EB Garamond"/>
                <a:sym typeface="EB Garamond"/>
              </a:rPr>
              <a:t> with the title of the print series 近江八景 </a:t>
            </a:r>
            <a:r>
              <a:rPr i="1" lang="en" sz="1200">
                <a:solidFill>
                  <a:schemeClr val="accent4"/>
                </a:solidFill>
                <a:latin typeface="EB Garamond"/>
                <a:ea typeface="EB Garamond"/>
                <a:cs typeface="EB Garamond"/>
                <a:sym typeface="EB Garamond"/>
              </a:rPr>
              <a:t>Ōmi hakkei</a:t>
            </a:r>
            <a:r>
              <a:rPr lang="en" sz="1200">
                <a:solidFill>
                  <a:schemeClr val="accent4"/>
                </a:solidFill>
                <a:latin typeface="EB Garamond"/>
                <a:ea typeface="EB Garamond"/>
                <a:cs typeface="EB Garamond"/>
                <a:sym typeface="EB Garamond"/>
              </a:rPr>
              <a:t> (The Eight Views of Ōmi)</a:t>
            </a:r>
            <a:br>
              <a:rPr lang="en" sz="1200">
                <a:solidFill>
                  <a:schemeClr val="accent4"/>
                </a:solidFill>
                <a:latin typeface="EB Garamond"/>
                <a:ea typeface="EB Garamond"/>
                <a:cs typeface="EB Garamond"/>
                <a:sym typeface="EB Garamond"/>
              </a:rPr>
            </a:br>
            <a:endParaRPr>
              <a:latin typeface="Frank Ruhl Libre Light"/>
              <a:ea typeface="Frank Ruhl Libre Light"/>
              <a:cs typeface="Frank Ruhl Libre Light"/>
              <a:sym typeface="Frank Ruhl Libre Light"/>
            </a:endParaRPr>
          </a:p>
        </p:txBody>
      </p:sp>
      <p:sp>
        <p:nvSpPr>
          <p:cNvPr id="187" name="Google Shape;187;p24"/>
          <p:cNvSpPr txBox="1"/>
          <p:nvPr/>
        </p:nvSpPr>
        <p:spPr>
          <a:xfrm>
            <a:off x="5402525" y="1857575"/>
            <a:ext cx="3073500" cy="2432100"/>
          </a:xfrm>
          <a:prstGeom prst="rect">
            <a:avLst/>
          </a:prstGeom>
          <a:noFill/>
          <a:ln>
            <a:noFill/>
          </a:ln>
        </p:spPr>
        <p:txBody>
          <a:bodyPr anchorCtr="0" anchor="t" bIns="91425" lIns="91425" spcFirstLastPara="1" rIns="91425" wrap="square" tIns="91425">
            <a:spAutoFit/>
          </a:bodyPr>
          <a:lstStyle/>
          <a:p>
            <a:pPr indent="-241300" lvl="0" marL="342900" rtl="0" algn="l">
              <a:spcBef>
                <a:spcPts val="0"/>
              </a:spcBef>
              <a:spcAft>
                <a:spcPts val="0"/>
              </a:spcAft>
              <a:buClr>
                <a:schemeClr val="accent4"/>
              </a:buClr>
              <a:buSzPts val="1200"/>
              <a:buFont typeface="EB Garamond"/>
              <a:buChar char="●"/>
            </a:pPr>
            <a:r>
              <a:rPr b="1" lang="en" sz="1200">
                <a:solidFill>
                  <a:srgbClr val="FFFFFF"/>
                </a:solidFill>
                <a:latin typeface="EB Garamond"/>
                <a:ea typeface="EB Garamond"/>
                <a:cs typeface="EB Garamond"/>
                <a:sym typeface="EB Garamond"/>
              </a:rPr>
              <a:t>square cartouche</a:t>
            </a:r>
            <a:r>
              <a:rPr lang="en" sz="1200">
                <a:solidFill>
                  <a:schemeClr val="accent4"/>
                </a:solidFill>
                <a:latin typeface="EB Garamond"/>
                <a:ea typeface="EB Garamond"/>
                <a:cs typeface="EB Garamond"/>
                <a:sym typeface="EB Garamond"/>
              </a:rPr>
              <a:t> with the name of the place 瀬田夕照 </a:t>
            </a:r>
            <a:r>
              <a:rPr i="1" lang="en" sz="1200">
                <a:solidFill>
                  <a:schemeClr val="accent4"/>
                </a:solidFill>
                <a:latin typeface="EB Garamond"/>
                <a:ea typeface="EB Garamond"/>
                <a:cs typeface="EB Garamond"/>
                <a:sym typeface="EB Garamond"/>
              </a:rPr>
              <a:t>Seta no sekishō</a:t>
            </a:r>
            <a:r>
              <a:rPr lang="en" sz="1200">
                <a:solidFill>
                  <a:schemeClr val="accent4"/>
                </a:solidFill>
                <a:latin typeface="EB Garamond"/>
                <a:ea typeface="EB Garamond"/>
                <a:cs typeface="EB Garamond"/>
                <a:sym typeface="EB Garamond"/>
              </a:rPr>
              <a:t> (Sunset Glow at Seta River), and a poem related to this place: </a:t>
            </a:r>
            <a:br>
              <a:rPr lang="en" sz="1200">
                <a:solidFill>
                  <a:schemeClr val="accent4"/>
                </a:solidFill>
                <a:latin typeface="EB Garamond"/>
                <a:ea typeface="EB Garamond"/>
                <a:cs typeface="EB Garamond"/>
                <a:sym typeface="EB Garamond"/>
              </a:rPr>
            </a:br>
            <a:endParaRPr sz="1200">
              <a:solidFill>
                <a:schemeClr val="accent4"/>
              </a:solidFill>
              <a:latin typeface="EB Garamond"/>
              <a:ea typeface="EB Garamond"/>
              <a:cs typeface="EB Garamond"/>
              <a:sym typeface="EB Garamond"/>
            </a:endParaRPr>
          </a:p>
          <a:p>
            <a:pPr indent="0" lvl="0" marL="342900" rtl="0" algn="l">
              <a:spcBef>
                <a:spcPts val="0"/>
              </a:spcBef>
              <a:spcAft>
                <a:spcPts val="0"/>
              </a:spcAft>
              <a:buNone/>
            </a:pPr>
            <a:r>
              <a:rPr lang="en" sz="1200">
                <a:solidFill>
                  <a:schemeClr val="accent4"/>
                </a:solidFill>
                <a:latin typeface="EB Garamond"/>
                <a:ea typeface="EB Garamond"/>
                <a:cs typeface="EB Garamond"/>
                <a:sym typeface="EB Garamond"/>
              </a:rPr>
              <a:t>つゆ時雨もる山遠く過き來つゝ夕日のわたる勢多の長はし</a:t>
            </a:r>
            <a:endParaRPr sz="1200">
              <a:solidFill>
                <a:schemeClr val="accent4"/>
              </a:solidFill>
              <a:latin typeface="EB Garamond"/>
              <a:ea typeface="EB Garamond"/>
              <a:cs typeface="EB Garamond"/>
              <a:sym typeface="EB Garamond"/>
            </a:endParaRPr>
          </a:p>
          <a:p>
            <a:pPr indent="0" lvl="0" marL="342900" rtl="0" algn="l">
              <a:spcBef>
                <a:spcPts val="0"/>
              </a:spcBef>
              <a:spcAft>
                <a:spcPts val="0"/>
              </a:spcAft>
              <a:buNone/>
            </a:pPr>
            <a:r>
              <a:t/>
            </a:r>
            <a:endParaRPr sz="1200">
              <a:solidFill>
                <a:schemeClr val="accent4"/>
              </a:solidFill>
              <a:latin typeface="EB Garamond"/>
              <a:ea typeface="EB Garamond"/>
              <a:cs typeface="EB Garamond"/>
              <a:sym typeface="EB Garamond"/>
            </a:endParaRPr>
          </a:p>
          <a:p>
            <a:pPr indent="0" lvl="0" marL="342900" rtl="0" algn="l">
              <a:spcBef>
                <a:spcPts val="0"/>
              </a:spcBef>
              <a:spcAft>
                <a:spcPts val="0"/>
              </a:spcAft>
              <a:buNone/>
            </a:pPr>
            <a:r>
              <a:rPr lang="en" sz="1200">
                <a:solidFill>
                  <a:schemeClr val="accent4"/>
                </a:solidFill>
                <a:latin typeface="EB Garamond"/>
                <a:ea typeface="EB Garamond"/>
                <a:cs typeface="EB Garamond"/>
                <a:sym typeface="EB Garamond"/>
              </a:rPr>
              <a:t>‘The long bridge at Seta, over which crosses the setting sun, passing far beyond the mountains, dripping with autumn dew’</a:t>
            </a:r>
            <a:endParaRPr>
              <a:solidFill>
                <a:schemeClr val="accent4"/>
              </a:solidFill>
              <a:latin typeface="Times New Roman"/>
              <a:ea typeface="Times New Roman"/>
              <a:cs typeface="Times New Roman"/>
              <a:sym typeface="Times New Roman"/>
            </a:endParaRPr>
          </a:p>
          <a:p>
            <a:pPr indent="0" lvl="0" marL="0" rtl="0" algn="l">
              <a:spcBef>
                <a:spcPts val="0"/>
              </a:spcBef>
              <a:spcAft>
                <a:spcPts val="0"/>
              </a:spcAft>
              <a:buNone/>
            </a:pPr>
            <a:r>
              <a:t/>
            </a:r>
            <a:endParaRPr>
              <a:latin typeface="Frank Ruhl Libre Light"/>
              <a:ea typeface="Frank Ruhl Libre Light"/>
              <a:cs typeface="Frank Ruhl Libre Light"/>
              <a:sym typeface="Frank Ruhl Libre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par>
                                <p:cTn fill="hold" nodeType="with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par>
                                <p:cTn fill="hold" nodeType="with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par>
                                <p:cTn fill="hold" nodeType="with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1" name="Shape 191"/>
        <p:cNvGrpSpPr/>
        <p:nvPr/>
      </p:nvGrpSpPr>
      <p:grpSpPr>
        <a:xfrm>
          <a:off x="0" y="0"/>
          <a:ext cx="0" cy="0"/>
          <a:chOff x="0" y="0"/>
          <a:chExt cx="0" cy="0"/>
        </a:xfrm>
      </p:grpSpPr>
      <p:sp>
        <p:nvSpPr>
          <p:cNvPr id="192" name="Google Shape;192;p25"/>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193" name="Google Shape;193;p25"/>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94" name="Google Shape;194;p25"/>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95" name="Google Shape;195;p25"/>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96" name="Google Shape;196;p25"/>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t/>
            </a:r>
            <a:endParaRPr sz="800">
              <a:solidFill>
                <a:schemeClr val="lt2"/>
              </a:solidFill>
              <a:latin typeface="Frank Ruhl Libre"/>
              <a:ea typeface="Frank Ruhl Libre"/>
              <a:cs typeface="Frank Ruhl Libre"/>
              <a:sym typeface="Frank Ruhl Libre"/>
            </a:endParaRPr>
          </a:p>
        </p:txBody>
      </p:sp>
      <p:sp>
        <p:nvSpPr>
          <p:cNvPr id="197" name="Google Shape;197;p25"/>
          <p:cNvSpPr/>
          <p:nvPr/>
        </p:nvSpPr>
        <p:spPr>
          <a:xfrm>
            <a:off x="556750" y="115300"/>
            <a:ext cx="8030700" cy="431100"/>
          </a:xfrm>
          <a:prstGeom prst="rect">
            <a:avLst/>
          </a:prstGeom>
          <a:solidFill>
            <a:srgbClr val="000000">
              <a:alpha val="40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5"/>
          <p:cNvSpPr txBox="1"/>
          <p:nvPr>
            <p:ph idx="4294967295" type="title"/>
          </p:nvPr>
        </p:nvSpPr>
        <p:spPr>
          <a:xfrm>
            <a:off x="1722700" y="97300"/>
            <a:ext cx="5698800" cy="4671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1900">
                <a:solidFill>
                  <a:schemeClr val="lt1"/>
                </a:solidFill>
                <a:latin typeface="EB Garamond"/>
                <a:ea typeface="EB Garamond"/>
                <a:cs typeface="EB Garamond"/>
                <a:sym typeface="EB Garamond"/>
              </a:rPr>
              <a:t>Dataset development</a:t>
            </a:r>
            <a:endParaRPr b="1" i="1" sz="1900">
              <a:solidFill>
                <a:schemeClr val="lt1"/>
              </a:solidFill>
              <a:latin typeface="EB Garamond"/>
              <a:ea typeface="EB Garamond"/>
              <a:cs typeface="EB Garamond"/>
              <a:sym typeface="EB Garamond"/>
            </a:endParaRPr>
          </a:p>
        </p:txBody>
      </p:sp>
      <p:pic>
        <p:nvPicPr>
          <p:cNvPr id="199" name="Google Shape;199;p25"/>
          <p:cNvPicPr preferRelativeResize="0"/>
          <p:nvPr/>
        </p:nvPicPr>
        <p:blipFill>
          <a:blip r:embed="rId4">
            <a:alphaModFix/>
          </a:blip>
          <a:stretch>
            <a:fillRect/>
          </a:stretch>
        </p:blipFill>
        <p:spPr>
          <a:xfrm>
            <a:off x="1367860" y="794650"/>
            <a:ext cx="6619289" cy="3323025"/>
          </a:xfrm>
          <a:prstGeom prst="rect">
            <a:avLst/>
          </a:prstGeom>
          <a:noFill/>
          <a:ln>
            <a:noFill/>
          </a:ln>
        </p:spPr>
      </p:pic>
      <p:sp>
        <p:nvSpPr>
          <p:cNvPr id="200" name="Google Shape;200;p25"/>
          <p:cNvSpPr txBox="1"/>
          <p:nvPr/>
        </p:nvSpPr>
        <p:spPr>
          <a:xfrm>
            <a:off x="1313200" y="4117675"/>
            <a:ext cx="6517800" cy="702300"/>
          </a:xfrm>
          <a:prstGeom prst="rect">
            <a:avLst/>
          </a:prstGeom>
          <a:noFill/>
          <a:ln>
            <a:noFill/>
          </a:ln>
        </p:spPr>
        <p:txBody>
          <a:bodyPr anchorCtr="0" anchor="t" bIns="91425" lIns="91425" spcFirstLastPara="1" rIns="91425" wrap="square" tIns="91425">
            <a:spAutoFit/>
          </a:bodyPr>
          <a:lstStyle/>
          <a:p>
            <a:pPr indent="0" lvl="0" marL="0" rtl="0" algn="ctr">
              <a:lnSpc>
                <a:spcPct val="163636"/>
              </a:lnSpc>
              <a:spcBef>
                <a:spcPts val="0"/>
              </a:spcBef>
              <a:spcAft>
                <a:spcPts val="0"/>
              </a:spcAft>
              <a:buNone/>
            </a:pPr>
            <a:r>
              <a:rPr lang="en" sz="1200">
                <a:solidFill>
                  <a:schemeClr val="accent4"/>
                </a:solidFill>
              </a:rPr>
              <a:t>Ukiyo-e Portal Database, Art Research Center, Ritsumeikan University, Kyoto (screenshot)</a:t>
            </a:r>
            <a:endParaRPr sz="1200">
              <a:solidFill>
                <a:schemeClr val="accent4"/>
              </a:solidFill>
              <a:latin typeface="MS Mincho"/>
              <a:ea typeface="MS Mincho"/>
              <a:cs typeface="MS Mincho"/>
              <a:sym typeface="MS Mincho"/>
            </a:endParaRPr>
          </a:p>
          <a:p>
            <a:pPr indent="0" lvl="0" marL="0" rtl="0" algn="ctr">
              <a:spcBef>
                <a:spcPts val="0"/>
              </a:spcBef>
              <a:spcAft>
                <a:spcPts val="0"/>
              </a:spcAft>
              <a:buNone/>
            </a:pPr>
            <a:r>
              <a:t/>
            </a:r>
            <a:endParaRPr>
              <a:solidFill>
                <a:schemeClr val="accent4"/>
              </a:solidFill>
              <a:latin typeface="Frank Ruhl Libre Light"/>
              <a:ea typeface="Frank Ruhl Libre Light"/>
              <a:cs typeface="Frank Ruhl Libre Light"/>
              <a:sym typeface="Frank Ruhl Libre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4" name="Shape 204"/>
        <p:cNvGrpSpPr/>
        <p:nvPr/>
      </p:nvGrpSpPr>
      <p:grpSpPr>
        <a:xfrm>
          <a:off x="0" y="0"/>
          <a:ext cx="0" cy="0"/>
          <a:chOff x="0" y="0"/>
          <a:chExt cx="0" cy="0"/>
        </a:xfrm>
      </p:grpSpPr>
      <p:sp>
        <p:nvSpPr>
          <p:cNvPr id="205" name="Google Shape;205;p26"/>
          <p:cNvSpPr txBox="1"/>
          <p:nvPr>
            <p:ph idx="4294967295" type="ctrTitle"/>
          </p:nvPr>
        </p:nvSpPr>
        <p:spPr>
          <a:xfrm>
            <a:off x="855300" y="876600"/>
            <a:ext cx="7433400" cy="894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600">
                <a:latin typeface="Montserrat Light"/>
                <a:ea typeface="Montserrat Light"/>
                <a:cs typeface="Montserrat Light"/>
                <a:sym typeface="Montserrat Light"/>
              </a:rPr>
              <a:t>Over 20,408</a:t>
            </a:r>
            <a:endParaRPr sz="3600">
              <a:latin typeface="Montserrat Light"/>
              <a:ea typeface="Montserrat Light"/>
              <a:cs typeface="Montserrat Light"/>
              <a:sym typeface="Montserrat Light"/>
            </a:endParaRPr>
          </a:p>
        </p:txBody>
      </p:sp>
      <p:sp>
        <p:nvSpPr>
          <p:cNvPr id="206" name="Google Shape;206;p26"/>
          <p:cNvSpPr txBox="1"/>
          <p:nvPr>
            <p:ph idx="4294967295" type="subTitle"/>
          </p:nvPr>
        </p:nvSpPr>
        <p:spPr>
          <a:xfrm>
            <a:off x="855300" y="1563708"/>
            <a:ext cx="7433400" cy="463200"/>
          </a:xfrm>
          <a:prstGeom prst="rect">
            <a:avLst/>
          </a:prstGeom>
        </p:spPr>
        <p:txBody>
          <a:bodyPr anchorCtr="0" anchor="t" bIns="0" lIns="0" spcFirstLastPara="1" rIns="0" wrap="square" tIns="0">
            <a:noAutofit/>
          </a:bodyPr>
          <a:lstStyle/>
          <a:p>
            <a:pPr indent="0" lvl="0" marL="0" rtl="0" algn="ctr">
              <a:spcBef>
                <a:spcPts val="0"/>
              </a:spcBef>
              <a:spcAft>
                <a:spcPts val="800"/>
              </a:spcAft>
              <a:buNone/>
            </a:pPr>
            <a:r>
              <a:rPr i="1" lang="en" sz="1800"/>
              <a:t>Ukiyo-e </a:t>
            </a:r>
            <a:r>
              <a:rPr lang="en" sz="1800"/>
              <a:t>prints</a:t>
            </a:r>
            <a:endParaRPr sz="1800"/>
          </a:p>
        </p:txBody>
      </p:sp>
      <p:sp>
        <p:nvSpPr>
          <p:cNvPr id="207" name="Google Shape;207;p26"/>
          <p:cNvSpPr txBox="1"/>
          <p:nvPr>
            <p:ph idx="4294967295" type="ctrTitle"/>
          </p:nvPr>
        </p:nvSpPr>
        <p:spPr>
          <a:xfrm>
            <a:off x="855300" y="3200693"/>
            <a:ext cx="7433400" cy="894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600">
                <a:latin typeface="Montserrat Light"/>
                <a:ea typeface="Montserrat Light"/>
                <a:cs typeface="Montserrat Light"/>
                <a:sym typeface="Montserrat Light"/>
              </a:rPr>
              <a:t>469</a:t>
            </a:r>
            <a:endParaRPr sz="3600">
              <a:latin typeface="Montserrat Light"/>
              <a:ea typeface="Montserrat Light"/>
              <a:cs typeface="Montserrat Light"/>
              <a:sym typeface="Montserrat Light"/>
            </a:endParaRPr>
          </a:p>
        </p:txBody>
      </p:sp>
      <p:sp>
        <p:nvSpPr>
          <p:cNvPr id="208" name="Google Shape;208;p26"/>
          <p:cNvSpPr txBox="1"/>
          <p:nvPr>
            <p:ph idx="4294967295" type="subTitle"/>
          </p:nvPr>
        </p:nvSpPr>
        <p:spPr>
          <a:xfrm>
            <a:off x="855300" y="3887801"/>
            <a:ext cx="7433400" cy="463200"/>
          </a:xfrm>
          <a:prstGeom prst="rect">
            <a:avLst/>
          </a:prstGeom>
        </p:spPr>
        <p:txBody>
          <a:bodyPr anchorCtr="0" anchor="t" bIns="0" lIns="0" spcFirstLastPara="1" rIns="0" wrap="square" tIns="0">
            <a:noAutofit/>
          </a:bodyPr>
          <a:lstStyle/>
          <a:p>
            <a:pPr indent="0" lvl="0" marL="0" rtl="0" algn="ctr">
              <a:spcBef>
                <a:spcPts val="0"/>
              </a:spcBef>
              <a:spcAft>
                <a:spcPts val="800"/>
              </a:spcAft>
              <a:buNone/>
            </a:pPr>
            <a:r>
              <a:rPr lang="en" sz="1800"/>
              <a:t>Place names in the titles</a:t>
            </a:r>
            <a:endParaRPr sz="1800"/>
          </a:p>
        </p:txBody>
      </p:sp>
      <p:sp>
        <p:nvSpPr>
          <p:cNvPr id="209" name="Google Shape;209;p26"/>
          <p:cNvSpPr txBox="1"/>
          <p:nvPr>
            <p:ph idx="4294967295" type="ctrTitle"/>
          </p:nvPr>
        </p:nvSpPr>
        <p:spPr>
          <a:xfrm>
            <a:off x="855300" y="1910947"/>
            <a:ext cx="7433400" cy="894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600">
                <a:latin typeface="Montserrat Light"/>
                <a:ea typeface="Montserrat Light"/>
                <a:cs typeface="Montserrat Light"/>
                <a:sym typeface="Montserrat Light"/>
              </a:rPr>
              <a:t>200</a:t>
            </a:r>
            <a:endParaRPr sz="3600">
              <a:latin typeface="Montserrat Light"/>
              <a:ea typeface="Montserrat Light"/>
              <a:cs typeface="Montserrat Light"/>
              <a:sym typeface="Montserrat Light"/>
            </a:endParaRPr>
          </a:p>
        </p:txBody>
      </p:sp>
      <p:sp>
        <p:nvSpPr>
          <p:cNvPr id="210" name="Google Shape;210;p26"/>
          <p:cNvSpPr txBox="1"/>
          <p:nvPr>
            <p:ph idx="4294967295" type="subTitle"/>
          </p:nvPr>
        </p:nvSpPr>
        <p:spPr>
          <a:xfrm>
            <a:off x="855300" y="2598055"/>
            <a:ext cx="7433400" cy="463200"/>
          </a:xfrm>
          <a:prstGeom prst="rect">
            <a:avLst/>
          </a:prstGeom>
        </p:spPr>
        <p:txBody>
          <a:bodyPr anchorCtr="0" anchor="t" bIns="0" lIns="0" spcFirstLastPara="1" rIns="0" wrap="square" tIns="0">
            <a:noAutofit/>
          </a:bodyPr>
          <a:lstStyle/>
          <a:p>
            <a:pPr indent="0" lvl="0" marL="342900" rtl="0" algn="ctr">
              <a:lnSpc>
                <a:spcPct val="100000"/>
              </a:lnSpc>
              <a:spcBef>
                <a:spcPts val="0"/>
              </a:spcBef>
              <a:spcAft>
                <a:spcPts val="0"/>
              </a:spcAft>
              <a:buNone/>
            </a:pPr>
            <a:r>
              <a:rPr lang="en" sz="1800">
                <a:solidFill>
                  <a:srgbClr val="595959"/>
                </a:solidFill>
                <a:latin typeface="Frank Ruhl Libre"/>
                <a:ea typeface="Frank Ruhl Libre"/>
                <a:cs typeface="Frank Ruhl Libre"/>
                <a:sym typeface="Frank Ruhl Libre"/>
              </a:rPr>
              <a:t>Annotated by an art historian, </a:t>
            </a:r>
            <a:endParaRPr sz="1800">
              <a:solidFill>
                <a:srgbClr val="595959"/>
              </a:solidFill>
              <a:latin typeface="Frank Ruhl Libre"/>
              <a:ea typeface="Frank Ruhl Libre"/>
              <a:cs typeface="Frank Ruhl Libre"/>
              <a:sym typeface="Frank Ruhl Libre"/>
            </a:endParaRPr>
          </a:p>
          <a:p>
            <a:pPr indent="0" lvl="0" marL="342900" rtl="0" algn="ctr">
              <a:lnSpc>
                <a:spcPct val="100000"/>
              </a:lnSpc>
              <a:spcBef>
                <a:spcPts val="0"/>
              </a:spcBef>
              <a:spcAft>
                <a:spcPts val="0"/>
              </a:spcAft>
              <a:buNone/>
            </a:pPr>
            <a:r>
              <a:rPr lang="en" sz="1800">
                <a:solidFill>
                  <a:srgbClr val="595959"/>
                </a:solidFill>
                <a:latin typeface="Frank Ruhl Libre"/>
                <a:ea typeface="Frank Ruhl Libre"/>
                <a:cs typeface="Frank Ruhl Libre"/>
                <a:sym typeface="Frank Ruhl Libre"/>
              </a:rPr>
              <a:t>expert in Japanese early modern history.</a:t>
            </a:r>
            <a:br>
              <a:rPr lang="en" sz="1800">
                <a:solidFill>
                  <a:srgbClr val="595959"/>
                </a:solidFill>
                <a:latin typeface="Frank Ruhl Libre"/>
                <a:ea typeface="Frank Ruhl Libre"/>
                <a:cs typeface="Frank Ruhl Libre"/>
                <a:sym typeface="Frank Ruhl Libre"/>
              </a:rPr>
            </a:br>
            <a:endParaRPr sz="1800">
              <a:solidFill>
                <a:srgbClr val="595959"/>
              </a:solidFill>
              <a:latin typeface="Frank Ruhl Libre"/>
              <a:ea typeface="Frank Ruhl Libre"/>
              <a:cs typeface="Frank Ruhl Libre"/>
              <a:sym typeface="Frank Ruhl Libre"/>
            </a:endParaRPr>
          </a:p>
        </p:txBody>
      </p:sp>
      <p:sp>
        <p:nvSpPr>
          <p:cNvPr id="211" name="Google Shape;211;p26"/>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212" name="Google Shape;212;p26"/>
          <p:cNvSpPr/>
          <p:nvPr/>
        </p:nvSpPr>
        <p:spPr>
          <a:xfrm>
            <a:off x="557025" y="161750"/>
            <a:ext cx="8029800" cy="3879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6"/>
          <p:cNvSpPr txBox="1"/>
          <p:nvPr>
            <p:ph idx="4294967295" type="title"/>
          </p:nvPr>
        </p:nvSpPr>
        <p:spPr>
          <a:xfrm>
            <a:off x="1041075" y="6200"/>
            <a:ext cx="7061700" cy="6990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1900">
                <a:latin typeface="EB Garamond"/>
                <a:ea typeface="EB Garamond"/>
                <a:cs typeface="EB Garamond"/>
                <a:sym typeface="EB Garamond"/>
              </a:rPr>
              <a:t>Dataset development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7"/>
          <p:cNvSpPr txBox="1"/>
          <p:nvPr>
            <p:ph type="title"/>
          </p:nvPr>
        </p:nvSpPr>
        <p:spPr>
          <a:xfrm>
            <a:off x="-949725" y="1105125"/>
            <a:ext cx="453900" cy="69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
        <p:nvSpPr>
          <p:cNvPr id="219" name="Google Shape;219;p27"/>
          <p:cNvSpPr txBox="1"/>
          <p:nvPr>
            <p:ph idx="12" type="sldNum"/>
          </p:nvPr>
        </p:nvSpPr>
        <p:spPr>
          <a:xfrm>
            <a:off x="4297650" y="4594800"/>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grpSp>
        <p:nvGrpSpPr>
          <p:cNvPr id="220" name="Google Shape;220;p27"/>
          <p:cNvGrpSpPr/>
          <p:nvPr/>
        </p:nvGrpSpPr>
        <p:grpSpPr>
          <a:xfrm>
            <a:off x="5809425" y="3196994"/>
            <a:ext cx="2465750" cy="881931"/>
            <a:chOff x="5809425" y="3196994"/>
            <a:chExt cx="2465750" cy="881931"/>
          </a:xfrm>
        </p:grpSpPr>
        <p:cxnSp>
          <p:nvCxnSpPr>
            <p:cNvPr id="221" name="Google Shape;221;p27"/>
            <p:cNvCxnSpPr/>
            <p:nvPr/>
          </p:nvCxnSpPr>
          <p:spPr>
            <a:xfrm>
              <a:off x="5809425" y="3353435"/>
              <a:ext cx="582000" cy="0"/>
            </a:xfrm>
            <a:prstGeom prst="straightConnector1">
              <a:avLst/>
            </a:prstGeom>
            <a:noFill/>
            <a:ln cap="flat" cmpd="sng" w="9525">
              <a:solidFill>
                <a:schemeClr val="lt1"/>
              </a:solidFill>
              <a:prstDash val="solid"/>
              <a:round/>
              <a:headEnd len="sm" w="sm" type="none"/>
              <a:tailEnd len="sm" w="sm" type="none"/>
            </a:ln>
          </p:spPr>
        </p:cxnSp>
        <p:sp>
          <p:nvSpPr>
            <p:cNvPr id="222" name="Google Shape;222;p27"/>
            <p:cNvSpPr txBox="1"/>
            <p:nvPr/>
          </p:nvSpPr>
          <p:spPr>
            <a:xfrm>
              <a:off x="6407975" y="3251825"/>
              <a:ext cx="1867200" cy="82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Frank Ruhl Libre"/>
                  <a:ea typeface="Frank Ruhl Libre"/>
                  <a:cs typeface="Frank Ruhl Libre"/>
                  <a:sym typeface="Frank Ruhl Libre"/>
                </a:rPr>
                <a:t>PLACE</a:t>
              </a:r>
              <a:endParaRPr b="1" sz="1200">
                <a:solidFill>
                  <a:schemeClr val="dk1"/>
                </a:solidFill>
                <a:latin typeface="Frank Ruhl Libre"/>
                <a:ea typeface="Frank Ruhl Libre"/>
                <a:cs typeface="Frank Ruhl Libre"/>
                <a:sym typeface="Frank Ruhl Libre"/>
              </a:endParaRPr>
            </a:p>
            <a:p>
              <a:pPr indent="0" lvl="0" marL="0" rtl="0" algn="l">
                <a:spcBef>
                  <a:spcPts val="0"/>
                </a:spcBef>
                <a:spcAft>
                  <a:spcPts val="0"/>
                </a:spcAft>
                <a:buNone/>
              </a:pPr>
              <a:r>
                <a:rPr lang="en" sz="800">
                  <a:solidFill>
                    <a:schemeClr val="dk1"/>
                  </a:solidFill>
                  <a:latin typeface="Frank Ruhl Libre"/>
                  <a:ea typeface="Frank Ruhl Libre"/>
                  <a:cs typeface="Frank Ruhl Libre"/>
                  <a:sym typeface="Frank Ruhl Libre"/>
                </a:rPr>
                <a:t>All places, merge LOC and GPE</a:t>
              </a:r>
              <a:endParaRPr sz="800">
                <a:solidFill>
                  <a:schemeClr val="dk1"/>
                </a:solidFill>
                <a:latin typeface="Frank Ruhl Libre"/>
                <a:ea typeface="Frank Ruhl Libre"/>
                <a:cs typeface="Frank Ruhl Libre"/>
                <a:sym typeface="Frank Ruhl Libre"/>
              </a:endParaRPr>
            </a:p>
            <a:p>
              <a:pPr indent="0" lvl="0" marL="0" rtl="0" algn="l">
                <a:spcBef>
                  <a:spcPts val="1600"/>
                </a:spcBef>
                <a:spcAft>
                  <a:spcPts val="1600"/>
                </a:spcAft>
                <a:buNone/>
              </a:pPr>
              <a:r>
                <a:t/>
              </a:r>
              <a:endParaRPr sz="800">
                <a:solidFill>
                  <a:schemeClr val="dk1"/>
                </a:solidFill>
                <a:latin typeface="Frank Ruhl Libre"/>
                <a:ea typeface="Frank Ruhl Libre"/>
                <a:cs typeface="Frank Ruhl Libre"/>
                <a:sym typeface="Frank Ruhl Libre"/>
              </a:endParaRPr>
            </a:p>
          </p:txBody>
        </p:sp>
        <p:sp>
          <p:nvSpPr>
            <p:cNvPr id="223" name="Google Shape;223;p27"/>
            <p:cNvSpPr/>
            <p:nvPr/>
          </p:nvSpPr>
          <p:spPr>
            <a:xfrm>
              <a:off x="6195427" y="3253035"/>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txBox="1"/>
            <p:nvPr/>
          </p:nvSpPr>
          <p:spPr>
            <a:xfrm>
              <a:off x="6170417" y="3196994"/>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solidFill>
                    <a:schemeClr val="dk1"/>
                  </a:solidFill>
                  <a:latin typeface="Frank Ruhl Libre"/>
                  <a:ea typeface="Frank Ruhl Libre"/>
                  <a:cs typeface="Frank Ruhl Libre"/>
                  <a:sym typeface="Frank Ruhl Libre"/>
                </a:rPr>
                <a:t>3</a:t>
              </a:r>
              <a:endParaRPr sz="800">
                <a:solidFill>
                  <a:schemeClr val="dk1"/>
                </a:solidFill>
                <a:latin typeface="Frank Ruhl Libre"/>
                <a:ea typeface="Frank Ruhl Libre"/>
                <a:cs typeface="Frank Ruhl Libre"/>
                <a:sym typeface="Frank Ruhl Libre"/>
              </a:endParaRPr>
            </a:p>
          </p:txBody>
        </p:sp>
      </p:grpSp>
      <p:grpSp>
        <p:nvGrpSpPr>
          <p:cNvPr id="225" name="Google Shape;225;p27"/>
          <p:cNvGrpSpPr/>
          <p:nvPr/>
        </p:nvGrpSpPr>
        <p:grpSpPr>
          <a:xfrm>
            <a:off x="864925" y="2236326"/>
            <a:ext cx="5575841" cy="1015500"/>
            <a:chOff x="864925" y="2236326"/>
            <a:chExt cx="5575841" cy="1015500"/>
          </a:xfrm>
        </p:grpSpPr>
        <p:sp>
          <p:nvSpPr>
            <p:cNvPr id="226" name="Google Shape;226;p27"/>
            <p:cNvSpPr txBox="1"/>
            <p:nvPr/>
          </p:nvSpPr>
          <p:spPr>
            <a:xfrm>
              <a:off x="864925" y="2236326"/>
              <a:ext cx="1867200" cy="1015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1600"/>
                </a:spcAft>
                <a:buNone/>
              </a:pPr>
              <a:r>
                <a:rPr lang="en" sz="800">
                  <a:solidFill>
                    <a:schemeClr val="dk1"/>
                  </a:solidFill>
                  <a:latin typeface="Frank Ruhl Libre"/>
                  <a:ea typeface="Frank Ruhl Libre"/>
                  <a:cs typeface="Frank Ruhl Libre"/>
                  <a:sym typeface="Frank Ruhl Libre"/>
                </a:rPr>
                <a:t>.</a:t>
              </a:r>
              <a:endParaRPr b="1" sz="800">
                <a:solidFill>
                  <a:schemeClr val="dk1"/>
                </a:solidFill>
                <a:latin typeface="Frank Ruhl Libre"/>
                <a:ea typeface="Frank Ruhl Libre"/>
                <a:cs typeface="Frank Ruhl Libre"/>
                <a:sym typeface="Frank Ruhl Libre"/>
              </a:endParaRPr>
            </a:p>
          </p:txBody>
        </p:sp>
        <p:cxnSp>
          <p:nvCxnSpPr>
            <p:cNvPr id="227" name="Google Shape;227;p27"/>
            <p:cNvCxnSpPr/>
            <p:nvPr/>
          </p:nvCxnSpPr>
          <p:spPr>
            <a:xfrm rot="10800000">
              <a:off x="5372625" y="2559580"/>
              <a:ext cx="1043700" cy="0"/>
            </a:xfrm>
            <a:prstGeom prst="straightConnector1">
              <a:avLst/>
            </a:prstGeom>
            <a:noFill/>
            <a:ln cap="flat" cmpd="sng" w="9525">
              <a:solidFill>
                <a:schemeClr val="lt1"/>
              </a:solidFill>
              <a:prstDash val="solid"/>
              <a:round/>
              <a:headEnd len="sm" w="sm" type="none"/>
              <a:tailEnd len="sm" w="sm" type="none"/>
            </a:ln>
          </p:spPr>
        </p:cxnSp>
        <p:sp>
          <p:nvSpPr>
            <p:cNvPr id="228" name="Google Shape;228;p27"/>
            <p:cNvSpPr/>
            <p:nvPr/>
          </p:nvSpPr>
          <p:spPr>
            <a:xfrm>
              <a:off x="6217726" y="2454280"/>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7"/>
            <p:cNvSpPr txBox="1"/>
            <p:nvPr/>
          </p:nvSpPr>
          <p:spPr>
            <a:xfrm>
              <a:off x="6193266" y="2396964"/>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solidFill>
                    <a:schemeClr val="dk1"/>
                  </a:solidFill>
                  <a:latin typeface="Frank Ruhl Libre"/>
                  <a:ea typeface="Frank Ruhl Libre"/>
                  <a:cs typeface="Frank Ruhl Libre"/>
                  <a:sym typeface="Frank Ruhl Libre"/>
                </a:rPr>
                <a:t>2</a:t>
              </a:r>
              <a:endParaRPr sz="800">
                <a:solidFill>
                  <a:schemeClr val="dk1"/>
                </a:solidFill>
                <a:latin typeface="Frank Ruhl Libre"/>
                <a:ea typeface="Frank Ruhl Libre"/>
                <a:cs typeface="Frank Ruhl Libre"/>
                <a:sym typeface="Frank Ruhl Libre"/>
              </a:endParaRPr>
            </a:p>
          </p:txBody>
        </p:sp>
      </p:grpSp>
      <p:grpSp>
        <p:nvGrpSpPr>
          <p:cNvPr id="230" name="Google Shape;230;p27"/>
          <p:cNvGrpSpPr/>
          <p:nvPr/>
        </p:nvGrpSpPr>
        <p:grpSpPr>
          <a:xfrm>
            <a:off x="4679500" y="1628375"/>
            <a:ext cx="3604375" cy="827100"/>
            <a:chOff x="4679500" y="1628375"/>
            <a:chExt cx="3604375" cy="827100"/>
          </a:xfrm>
        </p:grpSpPr>
        <p:cxnSp>
          <p:nvCxnSpPr>
            <p:cNvPr id="231" name="Google Shape;231;p27"/>
            <p:cNvCxnSpPr/>
            <p:nvPr/>
          </p:nvCxnSpPr>
          <p:spPr>
            <a:xfrm>
              <a:off x="4679500" y="1821845"/>
              <a:ext cx="1715100" cy="0"/>
            </a:xfrm>
            <a:prstGeom prst="straightConnector1">
              <a:avLst/>
            </a:prstGeom>
            <a:noFill/>
            <a:ln cap="flat" cmpd="sng" w="9525">
              <a:solidFill>
                <a:schemeClr val="lt1"/>
              </a:solidFill>
              <a:prstDash val="solid"/>
              <a:round/>
              <a:headEnd len="sm" w="sm" type="none"/>
              <a:tailEnd len="sm" w="sm" type="none"/>
            </a:ln>
          </p:spPr>
        </p:cxnSp>
        <p:sp>
          <p:nvSpPr>
            <p:cNvPr id="232" name="Google Shape;232;p27"/>
            <p:cNvSpPr txBox="1"/>
            <p:nvPr/>
          </p:nvSpPr>
          <p:spPr>
            <a:xfrm>
              <a:off x="6399275" y="1628375"/>
              <a:ext cx="1884600" cy="82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Frank Ruhl Libre"/>
                  <a:ea typeface="Frank Ruhl Libre"/>
                  <a:cs typeface="Frank Ruhl Libre"/>
                  <a:sym typeface="Frank Ruhl Libre"/>
                </a:rPr>
                <a:t>LOC (Location)</a:t>
              </a:r>
              <a:endParaRPr b="1" sz="1200">
                <a:solidFill>
                  <a:schemeClr val="dk1"/>
                </a:solidFill>
                <a:latin typeface="Frank Ruhl Libre"/>
                <a:ea typeface="Frank Ruhl Libre"/>
                <a:cs typeface="Frank Ruhl Libre"/>
                <a:sym typeface="Frank Ruhl Libre"/>
              </a:endParaRPr>
            </a:p>
            <a:p>
              <a:pPr indent="0" lvl="0" marL="0" rtl="0" algn="l">
                <a:spcBef>
                  <a:spcPts val="0"/>
                </a:spcBef>
                <a:spcAft>
                  <a:spcPts val="1600"/>
                </a:spcAft>
                <a:buNone/>
              </a:pPr>
              <a:r>
                <a:rPr lang="en" sz="800">
                  <a:solidFill>
                    <a:schemeClr val="dk1"/>
                  </a:solidFill>
                  <a:latin typeface="Frank Ruhl Libre"/>
                  <a:ea typeface="Frank Ruhl Libre"/>
                  <a:cs typeface="Frank Ruhl Libre"/>
                  <a:sym typeface="Frank Ruhl Libre"/>
                </a:rPr>
                <a:t>Places that were less-easily pinned on a map (e.g. roads, mountain ranges)</a:t>
              </a:r>
              <a:endParaRPr sz="800">
                <a:solidFill>
                  <a:schemeClr val="dk1"/>
                </a:solidFill>
                <a:latin typeface="Frank Ruhl Libre"/>
                <a:ea typeface="Frank Ruhl Libre"/>
                <a:cs typeface="Frank Ruhl Libre"/>
                <a:sym typeface="Frank Ruhl Libre"/>
              </a:endParaRPr>
            </a:p>
          </p:txBody>
        </p:sp>
        <p:sp>
          <p:nvSpPr>
            <p:cNvPr id="233" name="Google Shape;233;p27"/>
            <p:cNvSpPr/>
            <p:nvPr/>
          </p:nvSpPr>
          <p:spPr>
            <a:xfrm>
              <a:off x="6199230" y="1721902"/>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7"/>
            <p:cNvSpPr txBox="1"/>
            <p:nvPr/>
          </p:nvSpPr>
          <p:spPr>
            <a:xfrm>
              <a:off x="6174220" y="1665385"/>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solidFill>
                    <a:schemeClr val="dk1"/>
                  </a:solidFill>
                  <a:latin typeface="Frank Ruhl Libre"/>
                  <a:ea typeface="Frank Ruhl Libre"/>
                  <a:cs typeface="Frank Ruhl Libre"/>
                  <a:sym typeface="Frank Ruhl Libre"/>
                </a:rPr>
                <a:t>1</a:t>
              </a:r>
              <a:endParaRPr sz="800">
                <a:solidFill>
                  <a:schemeClr val="dk1"/>
                </a:solidFill>
                <a:latin typeface="Frank Ruhl Libre"/>
                <a:ea typeface="Frank Ruhl Libre"/>
                <a:cs typeface="Frank Ruhl Libre"/>
                <a:sym typeface="Frank Ruhl Libre"/>
              </a:endParaRPr>
            </a:p>
          </p:txBody>
        </p:sp>
      </p:grpSp>
      <p:grpSp>
        <p:nvGrpSpPr>
          <p:cNvPr id="235" name="Google Shape;235;p27"/>
          <p:cNvGrpSpPr/>
          <p:nvPr/>
        </p:nvGrpSpPr>
        <p:grpSpPr>
          <a:xfrm>
            <a:off x="3074637" y="1414956"/>
            <a:ext cx="2994725" cy="2770798"/>
            <a:chOff x="3074637" y="1414956"/>
            <a:chExt cx="2994725" cy="2770798"/>
          </a:xfrm>
        </p:grpSpPr>
        <p:sp>
          <p:nvSpPr>
            <p:cNvPr id="236" name="Google Shape;236;p27"/>
            <p:cNvSpPr/>
            <p:nvPr/>
          </p:nvSpPr>
          <p:spPr>
            <a:xfrm>
              <a:off x="3488994" y="2635178"/>
              <a:ext cx="2165871" cy="809857"/>
            </a:xfrm>
            <a:custGeom>
              <a:rect b="b" l="l" r="r" t="t"/>
              <a:pathLst>
                <a:path extrusionOk="0" h="43529" w="126826">
                  <a:moveTo>
                    <a:pt x="0" y="20002"/>
                  </a:moveTo>
                  <a:lnTo>
                    <a:pt x="63389" y="43529"/>
                  </a:lnTo>
                  <a:lnTo>
                    <a:pt x="126826" y="19907"/>
                  </a:lnTo>
                  <a:lnTo>
                    <a:pt x="63580" y="0"/>
                  </a:lnTo>
                  <a:close/>
                </a:path>
              </a:pathLst>
            </a:custGeom>
            <a:solidFill>
              <a:srgbClr val="9E9E9E"/>
            </a:solidFill>
            <a:ln>
              <a:noFill/>
            </a:ln>
          </p:spPr>
        </p:sp>
        <p:sp>
          <p:nvSpPr>
            <p:cNvPr id="237" name="Google Shape;237;p27"/>
            <p:cNvSpPr/>
            <p:nvPr/>
          </p:nvSpPr>
          <p:spPr>
            <a:xfrm>
              <a:off x="3074637" y="3006255"/>
              <a:ext cx="1498124" cy="1179498"/>
            </a:xfrm>
            <a:custGeom>
              <a:rect b="b" l="l" r="r" t="t"/>
              <a:pathLst>
                <a:path extrusionOk="0" h="63817" w="87725">
                  <a:moveTo>
                    <a:pt x="24288" y="0"/>
                  </a:moveTo>
                  <a:lnTo>
                    <a:pt x="0" y="29908"/>
                  </a:lnTo>
                  <a:lnTo>
                    <a:pt x="87725" y="63817"/>
                  </a:lnTo>
                  <a:lnTo>
                    <a:pt x="87725" y="42291"/>
                  </a:lnTo>
                  <a:lnTo>
                    <a:pt x="87725" y="23526"/>
                  </a:lnTo>
                  <a:close/>
                </a:path>
              </a:pathLst>
            </a:custGeom>
            <a:solidFill>
              <a:schemeClr val="accent6"/>
            </a:solidFill>
            <a:ln>
              <a:noFill/>
            </a:ln>
          </p:spPr>
        </p:sp>
        <p:sp>
          <p:nvSpPr>
            <p:cNvPr id="238" name="Google Shape;238;p27"/>
            <p:cNvSpPr/>
            <p:nvPr/>
          </p:nvSpPr>
          <p:spPr>
            <a:xfrm flipH="1">
              <a:off x="4571239" y="3006255"/>
              <a:ext cx="1498124" cy="1179498"/>
            </a:xfrm>
            <a:custGeom>
              <a:rect b="b" l="l" r="r" t="t"/>
              <a:pathLst>
                <a:path extrusionOk="0" h="63817" w="87725">
                  <a:moveTo>
                    <a:pt x="24288" y="0"/>
                  </a:moveTo>
                  <a:lnTo>
                    <a:pt x="0" y="29908"/>
                  </a:lnTo>
                  <a:lnTo>
                    <a:pt x="87725" y="63817"/>
                  </a:lnTo>
                  <a:lnTo>
                    <a:pt x="87725" y="42291"/>
                  </a:lnTo>
                  <a:lnTo>
                    <a:pt x="87725" y="23526"/>
                  </a:lnTo>
                  <a:close/>
                </a:path>
              </a:pathLst>
            </a:cu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698631" scaled="0"/>
            </a:gradFill>
            <a:ln>
              <a:noFill/>
            </a:ln>
          </p:spPr>
        </p:sp>
        <p:sp>
          <p:nvSpPr>
            <p:cNvPr id="239" name="Google Shape;239;p27"/>
            <p:cNvSpPr/>
            <p:nvPr/>
          </p:nvSpPr>
          <p:spPr>
            <a:xfrm>
              <a:off x="3907863" y="2137478"/>
              <a:ext cx="1334160" cy="499167"/>
            </a:xfrm>
            <a:custGeom>
              <a:rect b="b" l="l" r="r" t="t"/>
              <a:pathLst>
                <a:path extrusionOk="0" h="8150" w="24053">
                  <a:moveTo>
                    <a:pt x="0" y="3827"/>
                  </a:moveTo>
                  <a:lnTo>
                    <a:pt x="11976" y="8150"/>
                  </a:lnTo>
                  <a:lnTo>
                    <a:pt x="24053" y="3827"/>
                  </a:lnTo>
                  <a:lnTo>
                    <a:pt x="12126" y="0"/>
                  </a:lnTo>
                  <a:close/>
                </a:path>
              </a:pathLst>
            </a:custGeom>
            <a:solidFill>
              <a:srgbClr val="9E9E9E"/>
            </a:solidFill>
            <a:ln>
              <a:noFill/>
            </a:ln>
          </p:spPr>
        </p:sp>
        <p:sp>
          <p:nvSpPr>
            <p:cNvPr id="240" name="Google Shape;240;p27"/>
            <p:cNvSpPr/>
            <p:nvPr/>
          </p:nvSpPr>
          <p:spPr>
            <a:xfrm>
              <a:off x="3561986" y="2371372"/>
              <a:ext cx="1013303" cy="865082"/>
            </a:xfrm>
            <a:custGeom>
              <a:rect b="b" l="l" r="r" t="t"/>
              <a:pathLst>
                <a:path extrusionOk="0" h="14114" w="18238">
                  <a:moveTo>
                    <a:pt x="6262" y="0"/>
                  </a:moveTo>
                  <a:lnTo>
                    <a:pt x="18238" y="4324"/>
                  </a:lnTo>
                  <a:lnTo>
                    <a:pt x="18238" y="14114"/>
                  </a:lnTo>
                  <a:lnTo>
                    <a:pt x="0" y="7554"/>
                  </a:lnTo>
                  <a:close/>
                </a:path>
              </a:pathLst>
            </a:custGeom>
            <a:solidFill>
              <a:schemeClr val="accent6"/>
            </a:solidFill>
            <a:ln>
              <a:noFill/>
            </a:ln>
          </p:spPr>
        </p:sp>
        <p:sp>
          <p:nvSpPr>
            <p:cNvPr id="241" name="Google Shape;241;p27"/>
            <p:cNvSpPr/>
            <p:nvPr/>
          </p:nvSpPr>
          <p:spPr>
            <a:xfrm flipH="1">
              <a:off x="4572604" y="2371372"/>
              <a:ext cx="1013303" cy="865082"/>
            </a:xfrm>
            <a:custGeom>
              <a:rect b="b" l="l" r="r" t="t"/>
              <a:pathLst>
                <a:path extrusionOk="0" h="14114" w="18238">
                  <a:moveTo>
                    <a:pt x="6262" y="0"/>
                  </a:moveTo>
                  <a:lnTo>
                    <a:pt x="18238" y="4324"/>
                  </a:lnTo>
                  <a:lnTo>
                    <a:pt x="18238" y="14114"/>
                  </a:lnTo>
                  <a:lnTo>
                    <a:pt x="0" y="7554"/>
                  </a:lnTo>
                  <a:close/>
                </a:path>
              </a:pathLst>
            </a:cu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698631" scaled="0"/>
            </a:gradFill>
            <a:ln>
              <a:noFill/>
            </a:ln>
          </p:spPr>
        </p:sp>
        <p:sp>
          <p:nvSpPr>
            <p:cNvPr id="242" name="Google Shape;242;p27"/>
            <p:cNvSpPr/>
            <p:nvPr/>
          </p:nvSpPr>
          <p:spPr>
            <a:xfrm>
              <a:off x="3984428" y="1414956"/>
              <a:ext cx="590881" cy="1023401"/>
            </a:xfrm>
            <a:custGeom>
              <a:rect b="b" l="l" r="r" t="t"/>
              <a:pathLst>
                <a:path extrusionOk="0" h="16697" w="10635">
                  <a:moveTo>
                    <a:pt x="10635" y="0"/>
                  </a:moveTo>
                  <a:lnTo>
                    <a:pt x="0" y="12722"/>
                  </a:lnTo>
                  <a:lnTo>
                    <a:pt x="10635" y="16697"/>
                  </a:lnTo>
                  <a:close/>
                </a:path>
              </a:pathLst>
            </a:custGeom>
            <a:solidFill>
              <a:schemeClr val="accent6"/>
            </a:solidFill>
            <a:ln>
              <a:noFill/>
            </a:ln>
          </p:spPr>
        </p:sp>
        <p:sp>
          <p:nvSpPr>
            <p:cNvPr id="243" name="Google Shape;243;p27"/>
            <p:cNvSpPr/>
            <p:nvPr/>
          </p:nvSpPr>
          <p:spPr>
            <a:xfrm flipH="1">
              <a:off x="4572585" y="1414956"/>
              <a:ext cx="590881" cy="1023401"/>
            </a:xfrm>
            <a:custGeom>
              <a:rect b="b" l="l" r="r" t="t"/>
              <a:pathLst>
                <a:path extrusionOk="0" h="16697" w="10635">
                  <a:moveTo>
                    <a:pt x="10635" y="0"/>
                  </a:moveTo>
                  <a:lnTo>
                    <a:pt x="0" y="12722"/>
                  </a:lnTo>
                  <a:lnTo>
                    <a:pt x="10635" y="16697"/>
                  </a:lnTo>
                  <a:close/>
                </a:path>
              </a:pathLst>
            </a:cu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698631" scaled="0"/>
            </a:gradFill>
            <a:ln>
              <a:noFill/>
            </a:ln>
          </p:spPr>
        </p:sp>
      </p:grpSp>
      <p:sp>
        <p:nvSpPr>
          <p:cNvPr id="244" name="Google Shape;244;p27"/>
          <p:cNvSpPr txBox="1"/>
          <p:nvPr/>
        </p:nvSpPr>
        <p:spPr>
          <a:xfrm>
            <a:off x="2042600" y="193900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Frank Ruhl Libre Light"/>
              <a:ea typeface="Frank Ruhl Libre Light"/>
              <a:cs typeface="Frank Ruhl Libre Light"/>
              <a:sym typeface="Frank Ruhl Libre Light"/>
            </a:endParaRPr>
          </a:p>
        </p:txBody>
      </p:sp>
      <p:sp>
        <p:nvSpPr>
          <p:cNvPr id="245" name="Google Shape;245;p27"/>
          <p:cNvSpPr txBox="1"/>
          <p:nvPr/>
        </p:nvSpPr>
        <p:spPr>
          <a:xfrm>
            <a:off x="6404075" y="2374625"/>
            <a:ext cx="1944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Frank Ruhl Libre"/>
                <a:ea typeface="Frank Ruhl Libre"/>
                <a:cs typeface="Frank Ruhl Libre"/>
                <a:sym typeface="Frank Ruhl Libre"/>
              </a:rPr>
              <a:t>GPE (Geopolitical)</a:t>
            </a:r>
            <a:endParaRPr b="1" sz="1200">
              <a:solidFill>
                <a:schemeClr val="dk1"/>
              </a:solidFill>
              <a:latin typeface="Frank Ruhl Libre"/>
              <a:ea typeface="Frank Ruhl Libre"/>
              <a:cs typeface="Frank Ruhl Libre"/>
              <a:sym typeface="Frank Ruhl Libre"/>
            </a:endParaRPr>
          </a:p>
          <a:p>
            <a:pPr indent="0" lvl="0" marL="0" rtl="0" algn="l">
              <a:spcBef>
                <a:spcPts val="0"/>
              </a:spcBef>
              <a:spcAft>
                <a:spcPts val="1600"/>
              </a:spcAft>
              <a:buNone/>
            </a:pPr>
            <a:r>
              <a:rPr lang="en" sz="800">
                <a:solidFill>
                  <a:schemeClr val="dk1"/>
                </a:solidFill>
                <a:latin typeface="Frank Ruhl Libre"/>
                <a:ea typeface="Frank Ruhl Libre"/>
                <a:cs typeface="Frank Ruhl Libre"/>
                <a:sym typeface="Frank Ruhl Libre"/>
              </a:rPr>
              <a:t>Places that were possible to be pinned on a map (e.g. names of cities, temples, shrines, bridges)</a:t>
            </a:r>
            <a:endParaRPr>
              <a:latin typeface="Frank Ruhl Libre Light"/>
              <a:ea typeface="Frank Ruhl Libre Light"/>
              <a:cs typeface="Frank Ruhl Libre Light"/>
              <a:sym typeface="Frank Ruhl Libre Light"/>
            </a:endParaRPr>
          </a:p>
        </p:txBody>
      </p:sp>
      <p:sp>
        <p:nvSpPr>
          <p:cNvPr id="246" name="Google Shape;246;p27"/>
          <p:cNvSpPr txBox="1"/>
          <p:nvPr/>
        </p:nvSpPr>
        <p:spPr>
          <a:xfrm rot="1355592">
            <a:off x="4125862" y="1884058"/>
            <a:ext cx="495854" cy="400246"/>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4"/>
                </a:solidFill>
                <a:latin typeface="Frank Ruhl Libre"/>
                <a:ea typeface="Frank Ruhl Libre"/>
                <a:cs typeface="Frank Ruhl Libre"/>
                <a:sym typeface="Frank Ruhl Libre"/>
              </a:rPr>
              <a:t>104</a:t>
            </a:r>
            <a:endParaRPr b="1">
              <a:solidFill>
                <a:schemeClr val="accent4"/>
              </a:solidFill>
              <a:latin typeface="Frank Ruhl Libre"/>
              <a:ea typeface="Frank Ruhl Libre"/>
              <a:cs typeface="Frank Ruhl Libre"/>
              <a:sym typeface="Frank Ruhl Libre"/>
            </a:endParaRPr>
          </a:p>
        </p:txBody>
      </p:sp>
      <p:sp>
        <p:nvSpPr>
          <p:cNvPr id="247" name="Google Shape;247;p27"/>
          <p:cNvSpPr txBox="1"/>
          <p:nvPr/>
        </p:nvSpPr>
        <p:spPr>
          <a:xfrm rot="1355592">
            <a:off x="3926012" y="2600233"/>
            <a:ext cx="495854" cy="400246"/>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4"/>
                </a:solidFill>
                <a:latin typeface="Frank Ruhl Libre"/>
                <a:ea typeface="Frank Ruhl Libre"/>
                <a:cs typeface="Frank Ruhl Libre"/>
                <a:sym typeface="Frank Ruhl Libre"/>
              </a:rPr>
              <a:t>365</a:t>
            </a:r>
            <a:endParaRPr b="1">
              <a:solidFill>
                <a:schemeClr val="accent4"/>
              </a:solidFill>
              <a:latin typeface="Frank Ruhl Libre"/>
              <a:ea typeface="Frank Ruhl Libre"/>
              <a:cs typeface="Frank Ruhl Libre"/>
              <a:sym typeface="Frank Ruhl Libre"/>
            </a:endParaRPr>
          </a:p>
        </p:txBody>
      </p:sp>
      <p:sp>
        <p:nvSpPr>
          <p:cNvPr id="248" name="Google Shape;248;p27"/>
          <p:cNvSpPr txBox="1"/>
          <p:nvPr/>
        </p:nvSpPr>
        <p:spPr>
          <a:xfrm rot="1355592">
            <a:off x="3620337" y="3341433"/>
            <a:ext cx="495854" cy="400246"/>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4"/>
                </a:solidFill>
                <a:latin typeface="Frank Ruhl Libre"/>
                <a:ea typeface="Frank Ruhl Libre"/>
                <a:cs typeface="Frank Ruhl Libre"/>
                <a:sym typeface="Frank Ruhl Libre"/>
              </a:rPr>
              <a:t>469</a:t>
            </a:r>
            <a:endParaRPr b="1">
              <a:solidFill>
                <a:schemeClr val="accent4"/>
              </a:solidFill>
              <a:latin typeface="Frank Ruhl Libre"/>
              <a:ea typeface="Frank Ruhl Libre"/>
              <a:cs typeface="Frank Ruhl Libre"/>
              <a:sym typeface="Frank Ruhl Libre"/>
            </a:endParaRPr>
          </a:p>
        </p:txBody>
      </p:sp>
      <p:sp>
        <p:nvSpPr>
          <p:cNvPr id="249" name="Google Shape;249;p27"/>
          <p:cNvSpPr txBox="1"/>
          <p:nvPr/>
        </p:nvSpPr>
        <p:spPr>
          <a:xfrm>
            <a:off x="1450550" y="303430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Frank Ruhl Libre Light"/>
              <a:ea typeface="Frank Ruhl Libre Light"/>
              <a:cs typeface="Frank Ruhl Libre Light"/>
              <a:sym typeface="Frank Ruhl Libre Light"/>
            </a:endParaRPr>
          </a:p>
        </p:txBody>
      </p:sp>
      <p:sp>
        <p:nvSpPr>
          <p:cNvPr id="250" name="Google Shape;250;p27"/>
          <p:cNvSpPr txBox="1"/>
          <p:nvPr/>
        </p:nvSpPr>
        <p:spPr>
          <a:xfrm rot="1355466">
            <a:off x="2959002" y="3790710"/>
            <a:ext cx="1608739" cy="354001"/>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1100">
                <a:solidFill>
                  <a:schemeClr val="accent6"/>
                </a:solidFill>
                <a:latin typeface="Frank Ruhl Libre Light"/>
                <a:ea typeface="Frank Ruhl Libre Light"/>
                <a:cs typeface="Frank Ruhl Libre Light"/>
                <a:sym typeface="Frank Ruhl Libre Light"/>
              </a:rPr>
              <a:t>Number of tags</a:t>
            </a:r>
            <a:endParaRPr i="1" sz="1100">
              <a:solidFill>
                <a:schemeClr val="accent6"/>
              </a:solidFill>
              <a:latin typeface="Frank Ruhl Libre Light"/>
              <a:ea typeface="Frank Ruhl Libre Light"/>
              <a:cs typeface="Frank Ruhl Libre Light"/>
              <a:sym typeface="Frank Ruhl Libre Light"/>
            </a:endParaRPr>
          </a:p>
        </p:txBody>
      </p:sp>
      <p:sp>
        <p:nvSpPr>
          <p:cNvPr id="251" name="Google Shape;251;p27"/>
          <p:cNvSpPr txBox="1"/>
          <p:nvPr/>
        </p:nvSpPr>
        <p:spPr>
          <a:xfrm>
            <a:off x="783525" y="894538"/>
            <a:ext cx="29466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a:solidFill>
                  <a:srgbClr val="0E101A"/>
                </a:solidFill>
                <a:latin typeface="EB Garamond"/>
                <a:ea typeface="EB Garamond"/>
                <a:cs typeface="EB Garamond"/>
                <a:sym typeface="EB Garamond"/>
              </a:rPr>
              <a:t>Inter-annotator Agreement (ΙΑΑ)</a:t>
            </a:r>
            <a:endParaRPr b="1" sz="1500">
              <a:solidFill>
                <a:srgbClr val="0E101A"/>
              </a:solidFill>
              <a:latin typeface="EB Garamond"/>
              <a:ea typeface="EB Garamond"/>
              <a:cs typeface="EB Garamond"/>
              <a:sym typeface="EB Garamond"/>
            </a:endParaRPr>
          </a:p>
          <a:p>
            <a:pPr indent="0" lvl="0" marL="0" rtl="0" algn="ctr">
              <a:spcBef>
                <a:spcPts val="0"/>
              </a:spcBef>
              <a:spcAft>
                <a:spcPts val="0"/>
              </a:spcAft>
              <a:buNone/>
            </a:pPr>
            <a:r>
              <a:rPr b="1" lang="en" sz="1100">
                <a:solidFill>
                  <a:srgbClr val="0E101A"/>
                </a:solidFill>
                <a:latin typeface="EB Garamond"/>
                <a:ea typeface="EB Garamond"/>
                <a:cs typeface="EB Garamond"/>
                <a:sym typeface="EB Garamond"/>
              </a:rPr>
              <a:t>Micro-averaged Cohen’s kappa</a:t>
            </a:r>
            <a:endParaRPr b="1" sz="1100">
              <a:solidFill>
                <a:srgbClr val="0E101A"/>
              </a:solidFill>
              <a:latin typeface="EB Garamond"/>
              <a:ea typeface="EB Garamond"/>
              <a:cs typeface="EB Garamond"/>
              <a:sym typeface="EB Garamond"/>
            </a:endParaRPr>
          </a:p>
        </p:txBody>
      </p:sp>
      <p:sp>
        <p:nvSpPr>
          <p:cNvPr id="252" name="Google Shape;252;p27"/>
          <p:cNvSpPr txBox="1"/>
          <p:nvPr/>
        </p:nvSpPr>
        <p:spPr>
          <a:xfrm>
            <a:off x="1592550" y="1742925"/>
            <a:ext cx="9459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EB Garamond"/>
                <a:ea typeface="EB Garamond"/>
                <a:cs typeface="EB Garamond"/>
                <a:sym typeface="EB Garamond"/>
              </a:rPr>
              <a:t>42.97%</a:t>
            </a:r>
            <a:endParaRPr sz="100">
              <a:solidFill>
                <a:schemeClr val="dk1"/>
              </a:solidFill>
              <a:latin typeface="Frank Ruhl Libre Light"/>
              <a:ea typeface="Frank Ruhl Libre Light"/>
              <a:cs typeface="Frank Ruhl Libre Light"/>
              <a:sym typeface="Frank Ruhl Libre Light"/>
            </a:endParaRPr>
          </a:p>
        </p:txBody>
      </p:sp>
      <p:sp>
        <p:nvSpPr>
          <p:cNvPr id="253" name="Google Shape;253;p27"/>
          <p:cNvSpPr txBox="1"/>
          <p:nvPr/>
        </p:nvSpPr>
        <p:spPr>
          <a:xfrm>
            <a:off x="1592550" y="2333250"/>
            <a:ext cx="9459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EB Garamond"/>
                <a:ea typeface="EB Garamond"/>
                <a:cs typeface="EB Garamond"/>
                <a:sym typeface="EB Garamond"/>
              </a:rPr>
              <a:t>78</a:t>
            </a:r>
            <a:r>
              <a:rPr b="1" lang="en" sz="1900">
                <a:solidFill>
                  <a:schemeClr val="dk1"/>
                </a:solidFill>
                <a:latin typeface="EB Garamond"/>
                <a:ea typeface="EB Garamond"/>
                <a:cs typeface="EB Garamond"/>
                <a:sym typeface="EB Garamond"/>
              </a:rPr>
              <a:t>.63%</a:t>
            </a:r>
            <a:endParaRPr sz="100">
              <a:solidFill>
                <a:schemeClr val="dk1"/>
              </a:solidFill>
              <a:latin typeface="Frank Ruhl Libre Light"/>
              <a:ea typeface="Frank Ruhl Libre Light"/>
              <a:cs typeface="Frank Ruhl Libre Light"/>
              <a:sym typeface="Frank Ruhl Libre Light"/>
            </a:endParaRPr>
          </a:p>
        </p:txBody>
      </p:sp>
      <p:sp>
        <p:nvSpPr>
          <p:cNvPr id="254" name="Google Shape;254;p27"/>
          <p:cNvSpPr txBox="1"/>
          <p:nvPr/>
        </p:nvSpPr>
        <p:spPr>
          <a:xfrm>
            <a:off x="1592550" y="2995900"/>
            <a:ext cx="9459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EB Garamond"/>
                <a:ea typeface="EB Garamond"/>
                <a:cs typeface="EB Garamond"/>
                <a:sym typeface="EB Garamond"/>
              </a:rPr>
              <a:t>78</a:t>
            </a:r>
            <a:r>
              <a:rPr b="1" lang="en" sz="1900">
                <a:solidFill>
                  <a:schemeClr val="dk1"/>
                </a:solidFill>
                <a:latin typeface="EB Garamond"/>
                <a:ea typeface="EB Garamond"/>
                <a:cs typeface="EB Garamond"/>
                <a:sym typeface="EB Garamond"/>
              </a:rPr>
              <a:t>.80%</a:t>
            </a:r>
            <a:endParaRPr sz="100">
              <a:solidFill>
                <a:schemeClr val="dk1"/>
              </a:solidFill>
              <a:latin typeface="Frank Ruhl Libre Light"/>
              <a:ea typeface="Frank Ruhl Libre Light"/>
              <a:cs typeface="Frank Ruhl Libre Light"/>
              <a:sym typeface="Frank Ruhl Libre Light"/>
            </a:endParaRPr>
          </a:p>
        </p:txBody>
      </p:sp>
      <p:sp>
        <p:nvSpPr>
          <p:cNvPr id="255" name="Google Shape;255;p27"/>
          <p:cNvSpPr/>
          <p:nvPr/>
        </p:nvSpPr>
        <p:spPr>
          <a:xfrm>
            <a:off x="557025" y="161750"/>
            <a:ext cx="8029800" cy="387900"/>
          </a:xfrm>
          <a:prstGeom prst="rect">
            <a:avLst/>
          </a:prstGeom>
          <a:solidFill>
            <a:srgbClr val="F5F6F0">
              <a:alpha val="87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7"/>
          <p:cNvSpPr txBox="1"/>
          <p:nvPr>
            <p:ph type="title"/>
          </p:nvPr>
        </p:nvSpPr>
        <p:spPr>
          <a:xfrm>
            <a:off x="1041075" y="6200"/>
            <a:ext cx="7061700" cy="6990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1900">
                <a:latin typeface="EB Garamond"/>
                <a:ea typeface="EB Garamond"/>
                <a:cs typeface="EB Garamond"/>
                <a:sym typeface="EB Garamond"/>
              </a:rPr>
              <a:t>Dataset development</a:t>
            </a:r>
            <a:endParaRPr/>
          </a:p>
        </p:txBody>
      </p:sp>
      <p:sp>
        <p:nvSpPr>
          <p:cNvPr id="257" name="Google Shape;257;p27"/>
          <p:cNvSpPr txBox="1"/>
          <p:nvPr/>
        </p:nvSpPr>
        <p:spPr>
          <a:xfrm>
            <a:off x="5919850" y="892788"/>
            <a:ext cx="30000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a:solidFill>
                  <a:srgbClr val="0E101A"/>
                </a:solidFill>
                <a:latin typeface="EB Garamond"/>
                <a:ea typeface="EB Garamond"/>
                <a:cs typeface="EB Garamond"/>
                <a:sym typeface="EB Garamond"/>
              </a:rPr>
              <a:t>Tags for place-names</a:t>
            </a:r>
            <a:endParaRPr b="1" sz="1500">
              <a:solidFill>
                <a:srgbClr val="0E101A"/>
              </a:solidFill>
              <a:latin typeface="EB Garamond"/>
              <a:ea typeface="EB Garamond"/>
              <a:cs typeface="EB Garamond"/>
              <a:sym typeface="EB Garamond"/>
            </a:endParaRPr>
          </a:p>
          <a:p>
            <a:pPr indent="0" lvl="0" marL="0" rtl="0" algn="ctr">
              <a:spcBef>
                <a:spcPts val="0"/>
              </a:spcBef>
              <a:spcAft>
                <a:spcPts val="0"/>
              </a:spcAft>
              <a:buNone/>
            </a:pPr>
            <a:r>
              <a:rPr b="1" lang="en" sz="1100">
                <a:solidFill>
                  <a:srgbClr val="0E101A"/>
                </a:solidFill>
                <a:latin typeface="EB Garamond"/>
                <a:ea typeface="EB Garamond"/>
                <a:cs typeface="EB Garamond"/>
                <a:sym typeface="EB Garamond"/>
              </a:rPr>
              <a:t>Annotations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par>
                                <p:cTn fill="hold" nodeType="with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par>
                                <p:cTn fill="hold" nodeType="with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0"/>
                                        <p:tgtEl>
                                          <p:spTgt spid="2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1_Office 主题​​">
  <a:themeElements>
    <a:clrScheme name="自定义 1">
      <a:dk1>
        <a:srgbClr val="000000"/>
      </a:dk1>
      <a:lt1>
        <a:srgbClr val="FFFFFF"/>
      </a:lt1>
      <a:dk2>
        <a:srgbClr val="44546A"/>
      </a:dk2>
      <a:lt2>
        <a:srgbClr val="E7E6E6"/>
      </a:lt2>
      <a:accent1>
        <a:srgbClr val="7F7F7F"/>
      </a:accent1>
      <a:accent2>
        <a:srgbClr val="92915D"/>
      </a:accent2>
      <a:accent3>
        <a:srgbClr val="7F7F7F"/>
      </a:accent3>
      <a:accent4>
        <a:srgbClr val="92915D"/>
      </a:accent4>
      <a:accent5>
        <a:srgbClr val="7F7F7F"/>
      </a:accent5>
      <a:accent6>
        <a:srgbClr val="92915D"/>
      </a:accent6>
      <a:hlink>
        <a:srgbClr val="7F7F7F"/>
      </a:hlink>
      <a:folHlink>
        <a:srgbClr val="92915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orfolk template">
  <a:themeElements>
    <a:clrScheme name="Custom 347">
      <a:dk1>
        <a:srgbClr val="334147"/>
      </a:dk1>
      <a:lt1>
        <a:srgbClr val="FFFFFF"/>
      </a:lt1>
      <a:dk2>
        <a:srgbClr val="89918C"/>
      </a:dk2>
      <a:lt2>
        <a:srgbClr val="F5F6F0"/>
      </a:lt2>
      <a:accent1>
        <a:srgbClr val="6EA7BB"/>
      </a:accent1>
      <a:accent2>
        <a:srgbClr val="4988A7"/>
      </a:accent2>
      <a:accent3>
        <a:srgbClr val="025766"/>
      </a:accent3>
      <a:accent4>
        <a:srgbClr val="F6D2A2"/>
      </a:accent4>
      <a:accent5>
        <a:srgbClr val="C59F72"/>
      </a:accent5>
      <a:accent6>
        <a:srgbClr val="997545"/>
      </a:accent6>
      <a:hlink>
        <a:srgbClr val="02576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